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47.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50" r:id="rId6"/>
  </p:sldMasterIdLst>
  <p:notesMasterIdLst>
    <p:notesMasterId r:id="rId77"/>
  </p:notesMasterIdLst>
  <p:handoutMasterIdLst>
    <p:handoutMasterId r:id="rId78"/>
  </p:handoutMasterIdLst>
  <p:sldIdLst>
    <p:sldId id="256" r:id="rId7"/>
    <p:sldId id="282" r:id="rId8"/>
    <p:sldId id="313" r:id="rId9"/>
    <p:sldId id="316" r:id="rId10"/>
    <p:sldId id="322" r:id="rId11"/>
    <p:sldId id="315" r:id="rId12"/>
    <p:sldId id="319" r:id="rId13"/>
    <p:sldId id="320" r:id="rId14"/>
    <p:sldId id="323" r:id="rId15"/>
    <p:sldId id="259" r:id="rId16"/>
    <p:sldId id="298" r:id="rId17"/>
    <p:sldId id="299" r:id="rId18"/>
    <p:sldId id="308" r:id="rId19"/>
    <p:sldId id="309" r:id="rId20"/>
    <p:sldId id="310" r:id="rId21"/>
    <p:sldId id="305" r:id="rId22"/>
    <p:sldId id="351" r:id="rId23"/>
    <p:sldId id="264" r:id="rId24"/>
    <p:sldId id="265" r:id="rId25"/>
    <p:sldId id="352" r:id="rId26"/>
    <p:sldId id="353" r:id="rId27"/>
    <p:sldId id="271" r:id="rId28"/>
    <p:sldId id="272" r:id="rId29"/>
    <p:sldId id="354" r:id="rId30"/>
    <p:sldId id="314" r:id="rId31"/>
    <p:sldId id="278" r:id="rId32"/>
    <p:sldId id="324" r:id="rId33"/>
    <p:sldId id="326" r:id="rId34"/>
    <p:sldId id="325" r:id="rId35"/>
    <p:sldId id="280" r:id="rId36"/>
    <p:sldId id="281" r:id="rId37"/>
    <p:sldId id="328" r:id="rId38"/>
    <p:sldId id="285" r:id="rId39"/>
    <p:sldId id="321" r:id="rId40"/>
    <p:sldId id="297" r:id="rId41"/>
    <p:sldId id="333" r:id="rId42"/>
    <p:sldId id="286" r:id="rId43"/>
    <p:sldId id="287" r:id="rId44"/>
    <p:sldId id="288" r:id="rId45"/>
    <p:sldId id="349" r:id="rId46"/>
    <p:sldId id="350" r:id="rId47"/>
    <p:sldId id="289" r:id="rId48"/>
    <p:sldId id="331" r:id="rId49"/>
    <p:sldId id="290" r:id="rId50"/>
    <p:sldId id="291" r:id="rId51"/>
    <p:sldId id="303" r:id="rId52"/>
    <p:sldId id="338" r:id="rId53"/>
    <p:sldId id="336" r:id="rId54"/>
    <p:sldId id="335" r:id="rId55"/>
    <p:sldId id="334" r:id="rId56"/>
    <p:sldId id="337" r:id="rId57"/>
    <p:sldId id="292" r:id="rId58"/>
    <p:sldId id="329" r:id="rId59"/>
    <p:sldId id="293" r:id="rId60"/>
    <p:sldId id="294" r:id="rId61"/>
    <p:sldId id="295" r:id="rId62"/>
    <p:sldId id="330" r:id="rId63"/>
    <p:sldId id="345" r:id="rId64"/>
    <p:sldId id="339" r:id="rId65"/>
    <p:sldId id="346" r:id="rId66"/>
    <p:sldId id="347" r:id="rId67"/>
    <p:sldId id="327" r:id="rId68"/>
    <p:sldId id="348" r:id="rId69"/>
    <p:sldId id="332" r:id="rId70"/>
    <p:sldId id="296" r:id="rId71"/>
    <p:sldId id="341" r:id="rId72"/>
    <p:sldId id="340" r:id="rId73"/>
    <p:sldId id="344" r:id="rId74"/>
    <p:sldId id="342" r:id="rId75"/>
    <p:sldId id="343" r:id="rId76"/>
  </p:sldIdLst>
  <p:sldSz cx="12195175" cy="6859588"/>
  <p:notesSz cx="6797675" cy="9928225"/>
  <p:defaultTextStyle>
    <a:defPPr>
      <a:defRPr lang="en-US"/>
    </a:defPPr>
    <a:lvl1pPr marL="0" algn="l" defTabSz="609758" rtl="0" eaLnBrk="1" latinLnBrk="0" hangingPunct="1">
      <a:defRPr sz="2500" kern="1200">
        <a:solidFill>
          <a:schemeClr val="tx1"/>
        </a:solidFill>
        <a:latin typeface="+mn-lt"/>
        <a:ea typeface="+mn-ea"/>
        <a:cs typeface="+mn-cs"/>
      </a:defRPr>
    </a:lvl1pPr>
    <a:lvl2pPr marL="609758" algn="l" defTabSz="609758" rtl="0" eaLnBrk="1" latinLnBrk="0" hangingPunct="1">
      <a:defRPr sz="2500" kern="1200">
        <a:solidFill>
          <a:schemeClr val="tx1"/>
        </a:solidFill>
        <a:latin typeface="+mn-lt"/>
        <a:ea typeface="+mn-ea"/>
        <a:cs typeface="+mn-cs"/>
      </a:defRPr>
    </a:lvl2pPr>
    <a:lvl3pPr marL="1219518" algn="l" defTabSz="609758" rtl="0" eaLnBrk="1" latinLnBrk="0" hangingPunct="1">
      <a:defRPr sz="2500" kern="1200">
        <a:solidFill>
          <a:schemeClr val="tx1"/>
        </a:solidFill>
        <a:latin typeface="+mn-lt"/>
        <a:ea typeface="+mn-ea"/>
        <a:cs typeface="+mn-cs"/>
      </a:defRPr>
    </a:lvl3pPr>
    <a:lvl4pPr marL="1829275" algn="l" defTabSz="609758" rtl="0" eaLnBrk="1" latinLnBrk="0" hangingPunct="1">
      <a:defRPr sz="2500" kern="1200">
        <a:solidFill>
          <a:schemeClr val="tx1"/>
        </a:solidFill>
        <a:latin typeface="+mn-lt"/>
        <a:ea typeface="+mn-ea"/>
        <a:cs typeface="+mn-cs"/>
      </a:defRPr>
    </a:lvl4pPr>
    <a:lvl5pPr marL="2439035" algn="l" defTabSz="609758" rtl="0" eaLnBrk="1" latinLnBrk="0" hangingPunct="1">
      <a:defRPr sz="2500" kern="1200">
        <a:solidFill>
          <a:schemeClr val="tx1"/>
        </a:solidFill>
        <a:latin typeface="+mn-lt"/>
        <a:ea typeface="+mn-ea"/>
        <a:cs typeface="+mn-cs"/>
      </a:defRPr>
    </a:lvl5pPr>
    <a:lvl6pPr marL="3048793" algn="l" defTabSz="609758" rtl="0" eaLnBrk="1" latinLnBrk="0" hangingPunct="1">
      <a:defRPr sz="2500" kern="1200">
        <a:solidFill>
          <a:schemeClr val="tx1"/>
        </a:solidFill>
        <a:latin typeface="+mn-lt"/>
        <a:ea typeface="+mn-ea"/>
        <a:cs typeface="+mn-cs"/>
      </a:defRPr>
    </a:lvl6pPr>
    <a:lvl7pPr marL="3658551" algn="l" defTabSz="609758" rtl="0" eaLnBrk="1" latinLnBrk="0" hangingPunct="1">
      <a:defRPr sz="2500" kern="1200">
        <a:solidFill>
          <a:schemeClr val="tx1"/>
        </a:solidFill>
        <a:latin typeface="+mn-lt"/>
        <a:ea typeface="+mn-ea"/>
        <a:cs typeface="+mn-cs"/>
      </a:defRPr>
    </a:lvl7pPr>
    <a:lvl8pPr marL="4268309" algn="l" defTabSz="609758" rtl="0" eaLnBrk="1" latinLnBrk="0" hangingPunct="1">
      <a:defRPr sz="2500" kern="1200">
        <a:solidFill>
          <a:schemeClr val="tx1"/>
        </a:solidFill>
        <a:latin typeface="+mn-lt"/>
        <a:ea typeface="+mn-ea"/>
        <a:cs typeface="+mn-cs"/>
      </a:defRPr>
    </a:lvl8pPr>
    <a:lvl9pPr marL="4878068" algn="l" defTabSz="60975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800"/>
    <a:srgbClr val="F05D25"/>
    <a:srgbClr val="E90F40"/>
    <a:srgbClr val="FFC105"/>
    <a:srgbClr val="002749"/>
    <a:srgbClr val="7BCEF6"/>
    <a:srgbClr val="42BBD9"/>
    <a:srgbClr val="646464"/>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0856" autoAdjust="0"/>
  </p:normalViewPr>
  <p:slideViewPr>
    <p:cSldViewPr snapToGrid="0">
      <p:cViewPr varScale="1">
        <p:scale>
          <a:sx n="80" d="100"/>
          <a:sy n="80" d="100"/>
        </p:scale>
        <p:origin x="691" y="48"/>
      </p:cViewPr>
      <p:guideLst>
        <p:guide orient="horz" pos="4720"/>
        <p:guide pos="3841"/>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98" d="100"/>
        <a:sy n="98" d="100"/>
      </p:scale>
      <p:origin x="0" y="0"/>
    </p:cViewPr>
  </p:sorterViewPr>
  <p:notesViewPr>
    <p:cSldViewPr snapToGrid="0" showGuides="1">
      <p:cViewPr varScale="1">
        <p:scale>
          <a:sx n="107" d="100"/>
          <a:sy n="107" d="100"/>
        </p:scale>
        <p:origin x="5172"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862" cy="495873"/>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sz="quarter" idx="1"/>
          </p:nvPr>
        </p:nvSpPr>
        <p:spPr>
          <a:xfrm>
            <a:off x="3850295" y="0"/>
            <a:ext cx="2945862" cy="495873"/>
          </a:xfrm>
          <a:prstGeom prst="rect">
            <a:avLst/>
          </a:prstGeom>
        </p:spPr>
        <p:txBody>
          <a:bodyPr vert="horz" lIns="88230" tIns="44115" rIns="88230" bIns="44115" rtlCol="0"/>
          <a:lstStyle>
            <a:lvl1pPr algn="r">
              <a:defRPr sz="1200"/>
            </a:lvl1pPr>
          </a:lstStyle>
          <a:p>
            <a:fld id="{7FD8C188-00C6-46F1-8CED-F01BD31E4433}" type="datetimeFigureOut">
              <a:rPr lang="de-DE" smtClean="0"/>
              <a:t>14.09.2018</a:t>
            </a:fld>
            <a:endParaRPr lang="de-DE"/>
          </a:p>
        </p:txBody>
      </p:sp>
      <p:sp>
        <p:nvSpPr>
          <p:cNvPr id="4" name="Fußzeilenplatzhalter 3"/>
          <p:cNvSpPr>
            <a:spLocks noGrp="1"/>
          </p:cNvSpPr>
          <p:nvPr>
            <p:ph type="ftr" sz="quarter" idx="2"/>
          </p:nvPr>
        </p:nvSpPr>
        <p:spPr>
          <a:xfrm>
            <a:off x="1" y="9430812"/>
            <a:ext cx="2945862" cy="495873"/>
          </a:xfrm>
          <a:prstGeom prst="rect">
            <a:avLst/>
          </a:prstGeom>
        </p:spPr>
        <p:txBody>
          <a:bodyPr vert="horz" lIns="88230" tIns="44115" rIns="88230" bIns="44115" rtlCol="0" anchor="b"/>
          <a:lstStyle>
            <a:lvl1pPr algn="l">
              <a:defRPr sz="1200"/>
            </a:lvl1pPr>
          </a:lstStyle>
          <a:p>
            <a:endParaRPr lang="de-DE"/>
          </a:p>
        </p:txBody>
      </p:sp>
      <p:sp>
        <p:nvSpPr>
          <p:cNvPr id="5" name="Foliennummernplatzhalter 4"/>
          <p:cNvSpPr>
            <a:spLocks noGrp="1"/>
          </p:cNvSpPr>
          <p:nvPr>
            <p:ph type="sldNum" sz="quarter" idx="3"/>
          </p:nvPr>
        </p:nvSpPr>
        <p:spPr>
          <a:xfrm>
            <a:off x="3850295" y="9430812"/>
            <a:ext cx="2945862" cy="495873"/>
          </a:xfrm>
          <a:prstGeom prst="rect">
            <a:avLst/>
          </a:prstGeom>
        </p:spPr>
        <p:txBody>
          <a:bodyPr vert="horz" lIns="88230" tIns="44115" rIns="88230" bIns="44115" rtlCol="0" anchor="b"/>
          <a:lstStyle>
            <a:lvl1pPr algn="r">
              <a:defRPr sz="1200"/>
            </a:lvl1pPr>
          </a:lstStyle>
          <a:p>
            <a:fld id="{8933E69D-3B21-4381-BE0F-007CE2410192}" type="slidenum">
              <a:rPr lang="de-DE" smtClean="0"/>
              <a:t>‹Nr.›</a:t>
            </a:fld>
            <a:endParaRPr lang="de-DE"/>
          </a:p>
        </p:txBody>
      </p:sp>
    </p:spTree>
    <p:extLst>
      <p:ext uri="{BB962C8B-B14F-4D97-AF65-F5344CB8AC3E}">
        <p14:creationId xmlns:p14="http://schemas.microsoft.com/office/powerpoint/2010/main" val="293072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7299"/>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idx="1"/>
          </p:nvPr>
        </p:nvSpPr>
        <p:spPr>
          <a:xfrm>
            <a:off x="3850645" y="0"/>
            <a:ext cx="2945976" cy="497299"/>
          </a:xfrm>
          <a:prstGeom prst="rect">
            <a:avLst/>
          </a:prstGeom>
        </p:spPr>
        <p:txBody>
          <a:bodyPr vert="horz" lIns="88230" tIns="44115" rIns="88230" bIns="44115" rtlCol="0"/>
          <a:lstStyle>
            <a:lvl1pPr algn="r">
              <a:defRPr sz="1200"/>
            </a:lvl1pPr>
          </a:lstStyle>
          <a:p>
            <a:fld id="{7DF1D401-158B-4B2B-A98D-403A2BA6A3BF}" type="datetimeFigureOut">
              <a:rPr lang="de-DE" smtClean="0"/>
              <a:t>14.09.2018</a:t>
            </a:fld>
            <a:endParaRPr lang="de-DE"/>
          </a:p>
        </p:txBody>
      </p:sp>
      <p:sp>
        <p:nvSpPr>
          <p:cNvPr id="4" name="Folienbildplatzhalter 3"/>
          <p:cNvSpPr>
            <a:spLocks noGrp="1" noRot="1" noChangeAspect="1"/>
          </p:cNvSpPr>
          <p:nvPr>
            <p:ph type="sldImg" idx="2"/>
          </p:nvPr>
        </p:nvSpPr>
        <p:spPr>
          <a:xfrm>
            <a:off x="90488" y="744538"/>
            <a:ext cx="6618287" cy="3722687"/>
          </a:xfrm>
          <a:prstGeom prst="rect">
            <a:avLst/>
          </a:prstGeom>
          <a:noFill/>
          <a:ln w="12700">
            <a:solidFill>
              <a:prstClr val="black"/>
            </a:solidFill>
          </a:ln>
        </p:spPr>
        <p:txBody>
          <a:bodyPr vert="horz" lIns="88230" tIns="44115" rIns="88230" bIns="44115" rtlCol="0" anchor="ctr"/>
          <a:lstStyle/>
          <a:p>
            <a:endParaRPr lang="de-DE"/>
          </a:p>
        </p:txBody>
      </p:sp>
      <p:sp>
        <p:nvSpPr>
          <p:cNvPr id="5" name="Notizenplatzhalter 4"/>
          <p:cNvSpPr>
            <a:spLocks noGrp="1"/>
          </p:cNvSpPr>
          <p:nvPr>
            <p:ph type="body" sz="quarter" idx="3"/>
          </p:nvPr>
        </p:nvSpPr>
        <p:spPr>
          <a:xfrm>
            <a:off x="680085" y="4715463"/>
            <a:ext cx="5437507" cy="4469034"/>
          </a:xfrm>
          <a:prstGeom prst="rect">
            <a:avLst/>
          </a:prstGeom>
        </p:spPr>
        <p:txBody>
          <a:bodyPr vert="horz" lIns="88230" tIns="44115" rIns="88230" bIns="441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927"/>
            <a:ext cx="2945976" cy="495080"/>
          </a:xfrm>
          <a:prstGeom prst="rect">
            <a:avLst/>
          </a:prstGeom>
        </p:spPr>
        <p:txBody>
          <a:bodyPr vert="horz" lIns="88230" tIns="44115" rIns="88230" bIns="44115" rtlCol="0" anchor="b"/>
          <a:lstStyle>
            <a:lvl1pPr algn="l">
              <a:defRPr sz="1200"/>
            </a:lvl1pPr>
          </a:lstStyle>
          <a:p>
            <a:endParaRPr lang="de-DE"/>
          </a:p>
        </p:txBody>
      </p:sp>
      <p:sp>
        <p:nvSpPr>
          <p:cNvPr id="7" name="Foliennummernplatzhalter 6"/>
          <p:cNvSpPr>
            <a:spLocks noGrp="1"/>
          </p:cNvSpPr>
          <p:nvPr>
            <p:ph type="sldNum" sz="quarter" idx="5"/>
          </p:nvPr>
        </p:nvSpPr>
        <p:spPr>
          <a:xfrm>
            <a:off x="3850645" y="9430927"/>
            <a:ext cx="2945976" cy="495080"/>
          </a:xfrm>
          <a:prstGeom prst="rect">
            <a:avLst/>
          </a:prstGeom>
        </p:spPr>
        <p:txBody>
          <a:bodyPr vert="horz" lIns="88230" tIns="44115" rIns="88230" bIns="44115" rtlCol="0" anchor="b"/>
          <a:lstStyle>
            <a:lvl1pPr algn="r">
              <a:defRPr sz="1200"/>
            </a:lvl1pPr>
          </a:lstStyle>
          <a:p>
            <a:fld id="{D47F0BAD-2B0D-418F-8B6F-40611FA0EE58}" type="slidenum">
              <a:rPr lang="de-DE" smtClean="0"/>
              <a:t>‹Nr.›</a:t>
            </a:fld>
            <a:endParaRPr lang="de-DE"/>
          </a:p>
        </p:txBody>
      </p:sp>
    </p:spTree>
    <p:extLst>
      <p:ext uri="{BB962C8B-B14F-4D97-AF65-F5344CB8AC3E}">
        <p14:creationId xmlns:p14="http://schemas.microsoft.com/office/powerpoint/2010/main" val="3451294490"/>
      </p:ext>
    </p:extLst>
  </p:cSld>
  <p:clrMap bg1="lt1" tx1="dk1" bg2="lt2" tx2="dk2" accent1="accent1" accent2="accent2" accent3="accent3" accent4="accent4" accent5="accent5" accent6="accent6" hlink="hlink" folHlink="folHlink"/>
  <p:notesStyle>
    <a:lvl1pPr marL="0" algn="l" defTabSz="806501" rtl="0" eaLnBrk="1" latinLnBrk="0" hangingPunct="1">
      <a:defRPr sz="1100" kern="1200">
        <a:solidFill>
          <a:schemeClr val="tx1"/>
        </a:solidFill>
        <a:latin typeface="+mn-lt"/>
        <a:ea typeface="+mn-ea"/>
        <a:cs typeface="+mn-cs"/>
      </a:defRPr>
    </a:lvl1pPr>
    <a:lvl2pPr marL="403250" algn="l" defTabSz="806501" rtl="0" eaLnBrk="1" latinLnBrk="0" hangingPunct="1">
      <a:defRPr sz="1100" kern="1200">
        <a:solidFill>
          <a:schemeClr val="tx1"/>
        </a:solidFill>
        <a:latin typeface="+mn-lt"/>
        <a:ea typeface="+mn-ea"/>
        <a:cs typeface="+mn-cs"/>
      </a:defRPr>
    </a:lvl2pPr>
    <a:lvl3pPr marL="806501" algn="l" defTabSz="806501" rtl="0" eaLnBrk="1" latinLnBrk="0" hangingPunct="1">
      <a:defRPr sz="1100" kern="1200">
        <a:solidFill>
          <a:schemeClr val="tx1"/>
        </a:solidFill>
        <a:latin typeface="+mn-lt"/>
        <a:ea typeface="+mn-ea"/>
        <a:cs typeface="+mn-cs"/>
      </a:defRPr>
    </a:lvl3pPr>
    <a:lvl4pPr marL="1209751" algn="l" defTabSz="806501" rtl="0" eaLnBrk="1" latinLnBrk="0" hangingPunct="1">
      <a:defRPr sz="1100" kern="1200">
        <a:solidFill>
          <a:schemeClr val="tx1"/>
        </a:solidFill>
        <a:latin typeface="+mn-lt"/>
        <a:ea typeface="+mn-ea"/>
        <a:cs typeface="+mn-cs"/>
      </a:defRPr>
    </a:lvl4pPr>
    <a:lvl5pPr marL="1613002" algn="l" defTabSz="806501" rtl="0" eaLnBrk="1" latinLnBrk="0" hangingPunct="1">
      <a:defRPr sz="1100" kern="1200">
        <a:solidFill>
          <a:schemeClr val="tx1"/>
        </a:solidFill>
        <a:latin typeface="+mn-lt"/>
        <a:ea typeface="+mn-ea"/>
        <a:cs typeface="+mn-cs"/>
      </a:defRPr>
    </a:lvl5pPr>
    <a:lvl6pPr marL="2016252" algn="l" defTabSz="806501" rtl="0" eaLnBrk="1" latinLnBrk="0" hangingPunct="1">
      <a:defRPr sz="1100" kern="1200">
        <a:solidFill>
          <a:schemeClr val="tx1"/>
        </a:solidFill>
        <a:latin typeface="+mn-lt"/>
        <a:ea typeface="+mn-ea"/>
        <a:cs typeface="+mn-cs"/>
      </a:defRPr>
    </a:lvl6pPr>
    <a:lvl7pPr marL="2419502" algn="l" defTabSz="806501" rtl="0" eaLnBrk="1" latinLnBrk="0" hangingPunct="1">
      <a:defRPr sz="1100" kern="1200">
        <a:solidFill>
          <a:schemeClr val="tx1"/>
        </a:solidFill>
        <a:latin typeface="+mn-lt"/>
        <a:ea typeface="+mn-ea"/>
        <a:cs typeface="+mn-cs"/>
      </a:defRPr>
    </a:lvl7pPr>
    <a:lvl8pPr marL="2822753" algn="l" defTabSz="806501" rtl="0" eaLnBrk="1" latinLnBrk="0" hangingPunct="1">
      <a:defRPr sz="1100" kern="1200">
        <a:solidFill>
          <a:schemeClr val="tx1"/>
        </a:solidFill>
        <a:latin typeface="+mn-lt"/>
        <a:ea typeface="+mn-ea"/>
        <a:cs typeface="+mn-cs"/>
      </a:defRPr>
    </a:lvl8pPr>
    <a:lvl9pPr marL="3226003" algn="l" defTabSz="80650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10</a:t>
            </a:fld>
            <a:endParaRPr lang="de-DE"/>
          </a:p>
        </p:txBody>
      </p:sp>
    </p:spTree>
    <p:extLst>
      <p:ext uri="{BB962C8B-B14F-4D97-AF65-F5344CB8AC3E}">
        <p14:creationId xmlns:p14="http://schemas.microsoft.com/office/powerpoint/2010/main" val="332473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11</a:t>
            </a:fld>
            <a:endParaRPr lang="de-DE"/>
          </a:p>
        </p:txBody>
      </p:sp>
    </p:spTree>
    <p:extLst>
      <p:ext uri="{BB962C8B-B14F-4D97-AF65-F5344CB8AC3E}">
        <p14:creationId xmlns:p14="http://schemas.microsoft.com/office/powerpoint/2010/main" val="2043048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12</a:t>
            </a:fld>
            <a:endParaRPr lang="de-DE"/>
          </a:p>
        </p:txBody>
      </p:sp>
    </p:spTree>
    <p:extLst>
      <p:ext uri="{BB962C8B-B14F-4D97-AF65-F5344CB8AC3E}">
        <p14:creationId xmlns:p14="http://schemas.microsoft.com/office/powerpoint/2010/main" val="2208416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 ist der Bezug zur SAP</a:t>
            </a:r>
            <a:r>
              <a:rPr lang="de-DE" baseline="0" dirty="0" smtClean="0"/>
              <a:t> Cloud </a:t>
            </a:r>
            <a:r>
              <a:rPr lang="de-DE" baseline="0" dirty="0" err="1" smtClean="0"/>
              <a:t>Platform</a:t>
            </a:r>
            <a:r>
              <a:rPr lang="de-DE" baseline="0" dirty="0" smtClean="0"/>
              <a:t>?</a:t>
            </a:r>
          </a:p>
          <a:p>
            <a:r>
              <a:rPr lang="de-DE" baseline="0" dirty="0" smtClean="0"/>
              <a:t>ASP betreut ERP-Systeme, Oberflächen veraltet, neue Oberflächen Fiori</a:t>
            </a:r>
            <a:r>
              <a:rPr lang="de-DE" baseline="0" dirty="0" smtClean="0">
                <a:sym typeface="Wingdings" panose="05000000000000000000" pitchFamily="2" charset="2"/>
              </a:rPr>
              <a:t> Teil des folgenden ERP S/4 HANA -_&gt; Übergang für Kunden erleichtern</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13</a:t>
            </a:fld>
            <a:endParaRPr lang="de-DE"/>
          </a:p>
        </p:txBody>
      </p:sp>
    </p:spTree>
    <p:extLst>
      <p:ext uri="{BB962C8B-B14F-4D97-AF65-F5344CB8AC3E}">
        <p14:creationId xmlns:p14="http://schemas.microsoft.com/office/powerpoint/2010/main" val="67412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18</a:t>
            </a:fld>
            <a:endParaRPr lang="de-DE"/>
          </a:p>
        </p:txBody>
      </p:sp>
    </p:spTree>
    <p:extLst>
      <p:ext uri="{BB962C8B-B14F-4D97-AF65-F5344CB8AC3E}">
        <p14:creationId xmlns:p14="http://schemas.microsoft.com/office/powerpoint/2010/main" val="413012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549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5" name="Google Shape;285;p13: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83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17" name="Google Shape;317;p1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943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54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9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a:t>
            </a:fld>
            <a:endParaRPr lang="de-DE"/>
          </a:p>
        </p:txBody>
      </p:sp>
    </p:spTree>
    <p:extLst>
      <p:ext uri="{BB962C8B-B14F-4D97-AF65-F5344CB8AC3E}">
        <p14:creationId xmlns:p14="http://schemas.microsoft.com/office/powerpoint/2010/main" val="363845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30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Mehrwert</a:t>
            </a:r>
            <a:r>
              <a:rPr lang="de-DE" baseline="0" dirty="0" smtClean="0"/>
              <a:t> bei Entwicklung von Fiori Apps</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25</a:t>
            </a:fld>
            <a:endParaRPr lang="de-DE"/>
          </a:p>
        </p:txBody>
      </p:sp>
    </p:spTree>
    <p:extLst>
      <p:ext uri="{BB962C8B-B14F-4D97-AF65-F5344CB8AC3E}">
        <p14:creationId xmlns:p14="http://schemas.microsoft.com/office/powerpoint/2010/main" val="292662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1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905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44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0ee713c45_2_17:notes"/>
          <p:cNvSpPr txBox="1">
            <a:spLocks noGrp="1"/>
          </p:cNvSpPr>
          <p:nvPr>
            <p:ph type="body" idx="1"/>
          </p:nvPr>
        </p:nvSpPr>
        <p:spPr>
          <a:xfrm>
            <a:off x="680085" y="4715463"/>
            <a:ext cx="5437500" cy="4469100"/>
          </a:xfrm>
          <a:prstGeom prst="rect">
            <a:avLst/>
          </a:prstGeom>
        </p:spPr>
        <p:txBody>
          <a:bodyPr spcFirstLastPara="1" wrap="square" lIns="88225" tIns="44100" rIns="88225" bIns="44100" anchor="t" anchorCtr="0">
            <a:noAutofit/>
          </a:bodyPr>
          <a:lstStyle/>
          <a:p>
            <a:pPr marL="342900" lvl="0" indent="-342900" algn="l" rtl="0">
              <a:spcBef>
                <a:spcPts val="0"/>
              </a:spcBef>
              <a:spcAft>
                <a:spcPts val="0"/>
              </a:spcAft>
              <a:buSzPts val="1700"/>
              <a:buFont typeface="Arial" panose="020B0604020202020204" pitchFamily="34" charset="0"/>
              <a:buChar char="•"/>
            </a:pPr>
            <a:r>
              <a:rPr lang="de-DE" dirty="0" smtClean="0"/>
              <a:t>Aufgetretene Probleme lösen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Verwendung der Anwendung mit einem S/4-HANA-Backend</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Prüfung ob auf SAP Cloud </a:t>
            </a:r>
            <a:r>
              <a:rPr lang="de-DE" dirty="0" err="1" smtClean="0"/>
              <a:t>Platform</a:t>
            </a:r>
            <a:r>
              <a:rPr lang="de-DE" dirty="0" smtClean="0"/>
              <a:t> zur Entwicklung verzichtet werden kann</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Produktiver Einsatz der SAP Cloud </a:t>
            </a:r>
            <a:r>
              <a:rPr lang="de-DE" dirty="0" err="1" smtClean="0"/>
              <a:t>Platform</a:t>
            </a:r>
            <a:endParaRPr lang="de-DE" dirty="0" smtClean="0"/>
          </a:p>
          <a:p>
            <a:pPr marL="342900" lvl="0" indent="-342900" algn="l" rtl="0">
              <a:spcBef>
                <a:spcPts val="400"/>
              </a:spcBef>
              <a:spcAft>
                <a:spcPts val="0"/>
              </a:spcAft>
              <a:buSzPts val="1700"/>
              <a:buFont typeface="Arial" panose="020B0604020202020204" pitchFamily="34" charset="0"/>
              <a:buChar char="•"/>
            </a:pPr>
            <a:r>
              <a:rPr lang="de-DE" dirty="0" smtClean="0"/>
              <a:t>Konkurrenzprodukte</a:t>
            </a:r>
            <a:endParaRPr lang="de-DE" sz="900" dirty="0" smtClean="0">
              <a:latin typeface="Arial"/>
              <a:ea typeface="Arial"/>
              <a:cs typeface="Arial"/>
              <a:sym typeface="Arial"/>
            </a:endParaRPr>
          </a:p>
          <a:p>
            <a:pPr marL="342900" lvl="0" indent="-342900" algn="l" rtl="0">
              <a:spcBef>
                <a:spcPts val="400"/>
              </a:spcBef>
              <a:spcAft>
                <a:spcPts val="0"/>
              </a:spcAft>
              <a:buSzPts val="1700"/>
              <a:buFont typeface="Arial" panose="020B0604020202020204" pitchFamily="34" charset="0"/>
              <a:buChar char="•"/>
            </a:pPr>
            <a:r>
              <a:rPr lang="de-DE" dirty="0" smtClean="0"/>
              <a:t>2-Faktor-Authentifizierung und SSO für Backend-Systeme</a:t>
            </a:r>
          </a:p>
          <a:p>
            <a:pPr marL="0" lvl="0" indent="0" algn="l" rtl="0">
              <a:spcBef>
                <a:spcPts val="0"/>
              </a:spcBef>
              <a:spcAft>
                <a:spcPts val="0"/>
              </a:spcAft>
              <a:buNone/>
            </a:pPr>
            <a:endParaRPr dirty="0"/>
          </a:p>
        </p:txBody>
      </p:sp>
      <p:sp>
        <p:nvSpPr>
          <p:cNvPr id="395" name="Google Shape;395;g40ee713c45_2_17: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614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449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5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59:notes"/>
          <p:cNvSpPr txBox="1">
            <a:spLocks noGrp="1"/>
          </p:cNvSpPr>
          <p:nvPr>
            <p:ph type="body" idx="1"/>
          </p:nvPr>
        </p:nvSpPr>
        <p:spPr>
          <a:xfrm>
            <a:off x="680085" y="4715463"/>
            <a:ext cx="5437507" cy="4469034"/>
          </a:xfrm>
          <a:prstGeom prst="rect">
            <a:avLst/>
          </a:prstGeom>
          <a:noFill/>
          <a:ln>
            <a:noFill/>
          </a:ln>
        </p:spPr>
        <p:txBody>
          <a:bodyPr spcFirstLastPara="1" wrap="square" lIns="88225" tIns="44100" rIns="88225" bIns="44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61" name="Google Shape;961;p59:notes"/>
          <p:cNvSpPr txBox="1">
            <a:spLocks noGrp="1"/>
          </p:cNvSpPr>
          <p:nvPr>
            <p:ph type="sldNum" idx="12"/>
          </p:nvPr>
        </p:nvSpPr>
        <p:spPr>
          <a:xfrm>
            <a:off x="3850645" y="9430927"/>
            <a:ext cx="2945976" cy="495080"/>
          </a:xfrm>
          <a:prstGeom prst="rect">
            <a:avLst/>
          </a:prstGeom>
          <a:noFill/>
          <a:ln>
            <a:noFill/>
          </a:ln>
        </p:spPr>
        <p:txBody>
          <a:bodyPr spcFirstLastPara="1" wrap="square" lIns="88225" tIns="44100" rIns="88225" bIns="44100" anchor="b" anchorCtr="0">
            <a:no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7274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Wer ist mein Auftraggeber</a:t>
            </a:r>
            <a:endParaRPr dirty="0"/>
          </a:p>
        </p:txBody>
      </p:sp>
      <p:sp>
        <p:nvSpPr>
          <p:cNvPr id="144" name="Google Shape;144;p6: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498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42" name="Google Shape;442;p25: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20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3</a:t>
            </a:fld>
            <a:endParaRPr lang="de-DE"/>
          </a:p>
        </p:txBody>
      </p:sp>
    </p:spTree>
    <p:extLst>
      <p:ext uri="{BB962C8B-B14F-4D97-AF65-F5344CB8AC3E}">
        <p14:creationId xmlns:p14="http://schemas.microsoft.com/office/powerpoint/2010/main" val="3876072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40</a:t>
            </a:fld>
            <a:endParaRPr lang="de-DE"/>
          </a:p>
        </p:txBody>
      </p:sp>
    </p:spTree>
    <p:extLst>
      <p:ext uri="{BB962C8B-B14F-4D97-AF65-F5344CB8AC3E}">
        <p14:creationId xmlns:p14="http://schemas.microsoft.com/office/powerpoint/2010/main" val="2105986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41</a:t>
            </a:fld>
            <a:endParaRPr lang="de-DE"/>
          </a:p>
        </p:txBody>
      </p:sp>
    </p:spTree>
    <p:extLst>
      <p:ext uri="{BB962C8B-B14F-4D97-AF65-F5344CB8AC3E}">
        <p14:creationId xmlns:p14="http://schemas.microsoft.com/office/powerpoint/2010/main" val="2534881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39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r>
              <a:rPr lang="de-DE" dirty="0" smtClean="0"/>
              <a:t>Hier ist noch nicht klar, ob man die SAP Cloud </a:t>
            </a:r>
            <a:r>
              <a:rPr lang="de-DE" dirty="0" err="1" smtClean="0"/>
              <a:t>Platform</a:t>
            </a:r>
            <a:r>
              <a:rPr lang="de-DE" dirty="0" smtClean="0"/>
              <a:t> überhaupt braucht, vielleicht gibt es eine</a:t>
            </a:r>
            <a:r>
              <a:rPr lang="de-DE" baseline="0" dirty="0" smtClean="0"/>
              <a:t> passende Fiori-App</a:t>
            </a:r>
            <a:endParaRPr dirty="0"/>
          </a:p>
        </p:txBody>
      </p:sp>
      <p:sp>
        <p:nvSpPr>
          <p:cNvPr id="209" name="Google Shape;209;p9: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88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61</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073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Wie bin ich dabei vorgegangen? Zuerst habe ich</a:t>
            </a:r>
            <a:r>
              <a:rPr lang="de-DE" baseline="0" dirty="0" smtClean="0"/>
              <a:t> analysiert, welche Anforderungen an die neue Anwendung zu stellen sind</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62</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417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63</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54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0085" y="4715463"/>
            <a:ext cx="5437507" cy="4469034"/>
          </a:xfrm>
          <a:prstGeom prst="rect">
            <a:avLst/>
          </a:prstGeom>
        </p:spPr>
        <p:txBody>
          <a:bodyPr spcFirstLastPara="1" wrap="square" lIns="88225" tIns="44100" rIns="88225" bIns="44100"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90488" y="744538"/>
            <a:ext cx="6618287"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25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4</a:t>
            </a:fld>
            <a:endParaRPr lang="de-DE"/>
          </a:p>
        </p:txBody>
      </p:sp>
    </p:spTree>
    <p:extLst>
      <p:ext uri="{BB962C8B-B14F-4D97-AF65-F5344CB8AC3E}">
        <p14:creationId xmlns:p14="http://schemas.microsoft.com/office/powerpoint/2010/main" val="296371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5</a:t>
            </a:fld>
            <a:endParaRPr lang="de-DE"/>
          </a:p>
        </p:txBody>
      </p:sp>
    </p:spTree>
    <p:extLst>
      <p:ext uri="{BB962C8B-B14F-4D97-AF65-F5344CB8AC3E}">
        <p14:creationId xmlns:p14="http://schemas.microsoft.com/office/powerpoint/2010/main" val="100016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6</a:t>
            </a:fld>
            <a:endParaRPr lang="de-DE"/>
          </a:p>
        </p:txBody>
      </p:sp>
    </p:spTree>
    <p:extLst>
      <p:ext uri="{BB962C8B-B14F-4D97-AF65-F5344CB8AC3E}">
        <p14:creationId xmlns:p14="http://schemas.microsoft.com/office/powerpoint/2010/main" val="21491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344797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8</a:t>
            </a:fld>
            <a:endParaRPr lang="de-DE"/>
          </a:p>
        </p:txBody>
      </p:sp>
    </p:spTree>
    <p:extLst>
      <p:ext uri="{BB962C8B-B14F-4D97-AF65-F5344CB8AC3E}">
        <p14:creationId xmlns:p14="http://schemas.microsoft.com/office/powerpoint/2010/main" val="230085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ist</a:t>
            </a:r>
            <a:r>
              <a:rPr lang="de-DE" baseline="0" dirty="0" smtClean="0"/>
              <a:t> sie? Entwicklerplattform</a:t>
            </a:r>
          </a:p>
          <a:p>
            <a:pPr marL="171450" indent="-171450">
              <a:buFontTx/>
              <a:buChar char="-"/>
            </a:pPr>
            <a:r>
              <a:rPr lang="de-DE" dirty="0" smtClean="0"/>
              <a:t>Entwicklungsumgebung</a:t>
            </a:r>
          </a:p>
          <a:p>
            <a:pPr marL="171450" indent="-171450">
              <a:buFontTx/>
              <a:buChar char="-"/>
            </a:pPr>
            <a:r>
              <a:rPr lang="de-DE" dirty="0" smtClean="0"/>
              <a:t>Verwaltung</a:t>
            </a:r>
            <a:r>
              <a:rPr lang="de-DE" baseline="0" dirty="0" smtClean="0"/>
              <a:t> von Anwendungen: Persistenz, Konnektivität, Identitäts- und Dokumentenverwaltung</a:t>
            </a:r>
          </a:p>
          <a:p>
            <a:pPr marL="171450" indent="-171450">
              <a:buFontTx/>
              <a:buChar char="-"/>
            </a:pPr>
            <a:r>
              <a:rPr lang="de-DE" baseline="0" dirty="0" smtClean="0"/>
              <a:t>Betrieb von Anwendungen: Portaldienst</a:t>
            </a:r>
          </a:p>
          <a:p>
            <a:pPr marL="171450" indent="-171450">
              <a:buFontTx/>
              <a:buChar char="-"/>
            </a:pPr>
            <a:endParaRPr lang="de-DE" baseline="0" dirty="0" smtClean="0"/>
          </a:p>
          <a:p>
            <a:pPr marL="171450" indent="-171450">
              <a:buFontTx/>
              <a:buChar char="-"/>
            </a:pPr>
            <a:r>
              <a:rPr lang="de-DE" baseline="0" dirty="0" smtClean="0"/>
              <a:t>Zielgruppe:</a:t>
            </a:r>
          </a:p>
          <a:p>
            <a:pPr marL="171450" indent="-171450">
              <a:buFontTx/>
              <a:buChar char="-"/>
            </a:pPr>
            <a:r>
              <a:rPr lang="de-DE" dirty="0" smtClean="0"/>
              <a:t>Firmen, die Anwendungen auf HANA-Datenbank aufbauen wollen</a:t>
            </a:r>
          </a:p>
          <a:p>
            <a:pPr marL="171450" indent="-171450">
              <a:buFontTx/>
              <a:buChar char="-"/>
            </a:pPr>
            <a:r>
              <a:rPr lang="de-DE" dirty="0" smtClean="0"/>
              <a:t>SAP Partner </a:t>
            </a:r>
            <a:r>
              <a:rPr lang="de-DE" dirty="0" smtClean="0">
                <a:sym typeface="Wingdings" panose="05000000000000000000" pitchFamily="2" charset="2"/>
              </a:rPr>
              <a:t> Entwickeln und verkaufen Erweiterungen</a:t>
            </a:r>
          </a:p>
          <a:p>
            <a:pPr marL="171450" indent="-171450">
              <a:buFontTx/>
              <a:buChar char="-"/>
            </a:pPr>
            <a:r>
              <a:rPr lang="de-DE" dirty="0" smtClean="0">
                <a:sym typeface="Wingdings" panose="05000000000000000000" pitchFamily="2" charset="2"/>
              </a:rPr>
              <a:t>SAP</a:t>
            </a:r>
            <a:r>
              <a:rPr lang="de-DE" baseline="0" dirty="0" smtClean="0">
                <a:sym typeface="Wingdings" panose="05000000000000000000" pitchFamily="2" charset="2"/>
              </a:rPr>
              <a:t> Kunden, entwickeln sich selbst passende Erweiterung</a:t>
            </a:r>
            <a:endParaRPr lang="de-DE" dirty="0" smtClean="0"/>
          </a:p>
          <a:p>
            <a:pPr marL="171450" indent="-171450">
              <a:buFontTx/>
              <a:buChar char="-"/>
            </a:pPr>
            <a:endParaRPr lang="de-DE"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9</a:t>
            </a:fld>
            <a:endParaRPr lang="de-DE"/>
          </a:p>
        </p:txBody>
      </p:sp>
    </p:spTree>
    <p:extLst>
      <p:ext uri="{BB962C8B-B14F-4D97-AF65-F5344CB8AC3E}">
        <p14:creationId xmlns:p14="http://schemas.microsoft.com/office/powerpoint/2010/main" val="355118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251975" y="1017588"/>
            <a:ext cx="11689200" cy="5580000"/>
          </a:xfrm>
          <a:ln w="3175">
            <a:solidFill>
              <a:srgbClr val="BFC9D2"/>
            </a:solidFill>
          </a:ln>
        </p:spPr>
        <p:txBody>
          <a:bodyPr lIns="127008" tIns="127008">
            <a:normAutofit/>
          </a:bodyPr>
          <a:lstStyle>
            <a:lvl1pPr marL="0" indent="0">
              <a:buNone/>
              <a:defRPr sz="1600"/>
            </a:lvl1pPr>
          </a:lstStyle>
          <a:p>
            <a:r>
              <a:rPr lang="de-DE" smtClean="0"/>
              <a:t>Bild durch Klicken auf Symbol hinzufügen</a:t>
            </a:r>
            <a:endParaRPr lang="de-DE" dirty="0"/>
          </a:p>
        </p:txBody>
      </p:sp>
      <p:sp>
        <p:nvSpPr>
          <p:cNvPr id="2" name="Titel 1"/>
          <p:cNvSpPr>
            <a:spLocks noGrp="1"/>
          </p:cNvSpPr>
          <p:nvPr>
            <p:ph type="ctrTitle"/>
          </p:nvPr>
        </p:nvSpPr>
        <p:spPr>
          <a:xfrm>
            <a:off x="630000" y="1260000"/>
            <a:ext cx="10916837" cy="581698"/>
          </a:xfrm>
        </p:spPr>
        <p:txBody>
          <a:bodyPr/>
          <a:lstStyle>
            <a:lvl1pPr>
              <a:defRPr sz="4200"/>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630000" y="1857201"/>
            <a:ext cx="10916837" cy="307777"/>
          </a:xfrm>
        </p:spPr>
        <p:txBody>
          <a:bodyPr/>
          <a:lstStyle>
            <a:lvl1pPr marL="0" indent="0" algn="l">
              <a:spcBef>
                <a:spcPts val="0"/>
              </a:spcBef>
              <a:buNone/>
              <a:defRPr>
                <a:solidFill>
                  <a:schemeClr val="accent1"/>
                </a:solidFill>
              </a:defRPr>
            </a:lvl1pPr>
            <a:lvl2pPr marL="403250" indent="0" algn="ctr">
              <a:buNone/>
              <a:defRPr>
                <a:solidFill>
                  <a:schemeClr val="tx1">
                    <a:tint val="75000"/>
                  </a:schemeClr>
                </a:solidFill>
              </a:defRPr>
            </a:lvl2pPr>
            <a:lvl3pPr marL="806501" indent="0" algn="ctr">
              <a:buNone/>
              <a:defRPr>
                <a:solidFill>
                  <a:schemeClr val="tx1">
                    <a:tint val="75000"/>
                  </a:schemeClr>
                </a:solidFill>
              </a:defRPr>
            </a:lvl3pPr>
            <a:lvl4pPr marL="1209751" indent="0" algn="ctr">
              <a:buNone/>
              <a:defRPr>
                <a:solidFill>
                  <a:schemeClr val="tx1">
                    <a:tint val="75000"/>
                  </a:schemeClr>
                </a:solidFill>
              </a:defRPr>
            </a:lvl4pPr>
            <a:lvl5pPr marL="1613002" indent="0" algn="ctr">
              <a:buNone/>
              <a:defRPr>
                <a:solidFill>
                  <a:schemeClr val="tx1">
                    <a:tint val="75000"/>
                  </a:schemeClr>
                </a:solidFill>
              </a:defRPr>
            </a:lvl5pPr>
            <a:lvl6pPr marL="2016252" indent="0" algn="ctr">
              <a:buNone/>
              <a:defRPr>
                <a:solidFill>
                  <a:schemeClr val="tx1">
                    <a:tint val="75000"/>
                  </a:schemeClr>
                </a:solidFill>
              </a:defRPr>
            </a:lvl6pPr>
            <a:lvl7pPr marL="2419502" indent="0" algn="ctr">
              <a:buNone/>
              <a:defRPr>
                <a:solidFill>
                  <a:schemeClr val="tx1">
                    <a:tint val="75000"/>
                  </a:schemeClr>
                </a:solidFill>
              </a:defRPr>
            </a:lvl7pPr>
            <a:lvl8pPr marL="2822753" indent="0" algn="ctr">
              <a:buNone/>
              <a:defRPr>
                <a:solidFill>
                  <a:schemeClr val="tx1">
                    <a:tint val="75000"/>
                  </a:schemeClr>
                </a:solidFill>
              </a:defRPr>
            </a:lvl8pPr>
            <a:lvl9pPr marL="3226003"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
        <p:nvSpPr>
          <p:cNvPr id="6" name="Textplatzhalter 5"/>
          <p:cNvSpPr>
            <a:spLocks noGrp="1"/>
          </p:cNvSpPr>
          <p:nvPr>
            <p:ph type="body" sz="quarter" idx="14" hasCustomPrompt="1"/>
          </p:nvPr>
        </p:nvSpPr>
        <p:spPr>
          <a:xfrm>
            <a:off x="10021740" y="6287925"/>
            <a:ext cx="1919435" cy="307777"/>
          </a:xfrm>
          <a:solidFill>
            <a:schemeClr val="bg1"/>
          </a:solidFill>
        </p:spPr>
        <p:txBody>
          <a:bodyPr wrap="none"/>
          <a:lstStyle>
            <a:lvl1pPr algn="r">
              <a:defRPr>
                <a:solidFill>
                  <a:schemeClr val="accent1"/>
                </a:solidFill>
              </a:defRPr>
            </a:lvl1pPr>
          </a:lstStyle>
          <a:p>
            <a:pPr lvl="0"/>
            <a:r>
              <a:rPr lang="de-DE" dirty="0" smtClean="0"/>
              <a:t>Datum hinzufügen</a:t>
            </a:r>
          </a:p>
        </p:txBody>
      </p:sp>
      <p:pic>
        <p:nvPicPr>
          <p:cNvPr id="7" name="Logo arva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20435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Chart2">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7B86BC12-383D-48EA-92A7-88E5C7BA144A}" type="datetime3">
              <a:rPr lang="de-DE" smtClean="0"/>
              <a:t>14/09/18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7225201" y="5166000"/>
            <a:ext cx="4320000" cy="1002152"/>
          </a:xfrm>
          <a:solidFill>
            <a:schemeClr val="bg1"/>
          </a:solidFill>
          <a:ln w="3175">
            <a:solidFill>
              <a:srgbClr val="BFC9D2"/>
            </a:solidFill>
          </a:ln>
        </p:spPr>
        <p:txBody>
          <a:bodyPr wrap="square"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8622766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char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FFA13611-AB10-49A7-A5B9-4647961EF9E7}" type="datetime3">
              <a:rPr lang="de-DE" smtClean="0"/>
              <a:t>14/09/18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4988662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_Organigram">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FA06C234-87E8-447C-A3C7-1AD94A016B34}" type="datetime3">
              <a:rPr lang="de-DE" smtClean="0"/>
              <a:t>14/09/18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8198614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Rechteck 4"/>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Datumsplatzhalter 1"/>
          <p:cNvSpPr>
            <a:spLocks noGrp="1"/>
          </p:cNvSpPr>
          <p:nvPr>
            <p:ph type="dt" sz="half" idx="10"/>
          </p:nvPr>
        </p:nvSpPr>
        <p:spPr/>
        <p:txBody>
          <a:bodyPr/>
          <a:lstStyle/>
          <a:p>
            <a:fld id="{F9EE66DE-8B6B-4C39-8B5F-FC3AE130B284}"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38587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p:cSld name="1_Title">
    <p:spTree>
      <p:nvGrpSpPr>
        <p:cNvPr id="1" name="Shape 25"/>
        <p:cNvGrpSpPr/>
        <p:nvPr/>
      </p:nvGrpSpPr>
      <p:grpSpPr>
        <a:xfrm>
          <a:off x="0" y="0"/>
          <a:ext cx="0" cy="0"/>
          <a:chOff x="0" y="0"/>
          <a:chExt cx="0" cy="0"/>
        </a:xfrm>
      </p:grpSpPr>
      <p:sp>
        <p:nvSpPr>
          <p:cNvPr id="26" name="Google Shape;26;p3"/>
          <p:cNvSpPr>
            <a:spLocks noGrp="1"/>
          </p:cNvSpPr>
          <p:nvPr>
            <p:ph type="pic" idx="2"/>
          </p:nvPr>
        </p:nvSpPr>
        <p:spPr>
          <a:xfrm>
            <a:off x="251975" y="1017588"/>
            <a:ext cx="11689200" cy="5580000"/>
          </a:xfrm>
          <a:prstGeom prst="rect">
            <a:avLst/>
          </a:prstGeom>
          <a:noFill/>
          <a:ln w="9525" cap="flat" cmpd="sng">
            <a:solidFill>
              <a:srgbClr val="BFC9D2"/>
            </a:solidFill>
            <a:prstDash val="solid"/>
            <a:round/>
            <a:headEnd type="none" w="sm" len="sm"/>
            <a:tailEnd type="none" w="sm" len="sm"/>
          </a:ln>
        </p:spPr>
        <p:txBody>
          <a:bodyPr spcFirstLastPara="1" wrap="square" lIns="127000" tIns="127000" rIns="0" bIns="0" anchor="t" anchorCtr="0"/>
          <a:lstStyle>
            <a:lvl1pPr marR="0" lvl="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R="0" lvl="2"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R="0" lvl="4"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R="0" lvl="6"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R="0" lvl="7"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R="0" lvl="8"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4200"/>
              <a:buFont typeface="Calibri"/>
              <a:buNone/>
              <a:defRPr sz="4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subTitle" idx="1"/>
          </p:nvPr>
        </p:nvSpPr>
        <p:spPr>
          <a:xfrm>
            <a:off x="630000" y="1857201"/>
            <a:ext cx="10916837" cy="307777"/>
          </a:xfrm>
          <a:prstGeom prst="rect">
            <a:avLst/>
          </a:prstGeom>
          <a:noFill/>
          <a:ln>
            <a:noFill/>
          </a:ln>
        </p:spPr>
        <p:txBody>
          <a:bodyPr spcFirstLastPara="1" wrap="square" lIns="0" tIns="0" rIns="0" bIns="0" anchor="t" anchorCtr="0"/>
          <a:lstStyle>
            <a:lvl1pPr marR="0" lvl="0" algn="l" rtl="0">
              <a:spcBef>
                <a:spcPts val="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R="0" lvl="1"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chemeClr val="accent1"/>
              </a:buClr>
              <a:buSzPts val="1700"/>
              <a:buFont typeface="Noto Sans Symbols"/>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chemeClr val="accent1"/>
              </a:buClr>
              <a:buSzPts val="1530"/>
              <a:buFont typeface="Noto Sans Symbols"/>
              <a:buNone/>
              <a:defRPr sz="1800" b="0" i="0" u="none" strike="noStrike" cap="none">
                <a:solidFill>
                  <a:srgbClr val="888888"/>
                </a:solidFill>
                <a:latin typeface="Calibri"/>
                <a:ea typeface="Calibri"/>
                <a:cs typeface="Calibri"/>
                <a:sym typeface="Calibri"/>
              </a:defRPr>
            </a:lvl4pPr>
            <a:lvl5pPr marR="0" lvl="4"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5pPr>
            <a:lvl6pPr marR="0" lvl="5"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accent1"/>
              </a:buClr>
              <a:buSzPts val="1360"/>
              <a:buFont typeface="Noto Sans Symbols"/>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accent1"/>
              </a:buClr>
              <a:buSzPts val="1600"/>
              <a:buFont typeface="Noto Sans Symbols"/>
              <a:buNone/>
              <a:defRPr sz="1600" b="0" i="0" u="none" strike="noStrike" cap="none">
                <a:solidFill>
                  <a:srgbClr val="888888"/>
                </a:solidFill>
                <a:latin typeface="Calibri"/>
                <a:ea typeface="Calibri"/>
                <a:cs typeface="Calibri"/>
                <a:sym typeface="Calibri"/>
              </a:defRPr>
            </a:lvl9pPr>
          </a:lstStyle>
          <a:p>
            <a:endParaRPr/>
          </a:p>
        </p:txBody>
      </p:sp>
      <p:sp>
        <p:nvSpPr>
          <p:cNvPr id="29" name="Google Shape;29;p3"/>
          <p:cNvSpPr txBox="1">
            <a:spLocks noGrp="1"/>
          </p:cNvSpPr>
          <p:nvPr>
            <p:ph type="body" idx="3"/>
          </p:nvPr>
        </p:nvSpPr>
        <p:spPr>
          <a:xfrm>
            <a:off x="10021740" y="6287925"/>
            <a:ext cx="1919435" cy="307777"/>
          </a:xfrm>
          <a:prstGeom prst="rect">
            <a:avLst/>
          </a:prstGeom>
          <a:solidFill>
            <a:schemeClr val="lt1"/>
          </a:solidFill>
          <a:ln>
            <a:noFill/>
          </a:ln>
        </p:spPr>
        <p:txBody>
          <a:bodyPr spcFirstLastPara="1" wrap="square" lIns="0" tIns="0" rIns="0" bIns="0" anchor="t" anchorCtr="0"/>
          <a:lstStyle>
            <a:lvl1pPr marL="457200" marR="0" lvl="0" indent="-228600" algn="r"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pic>
        <p:nvPicPr>
          <p:cNvPr id="30" name="Google Shape;30;p3"/>
          <p:cNvPicPr preferRelativeResize="0"/>
          <p:nvPr/>
        </p:nvPicPr>
        <p:blipFill rotWithShape="1">
          <a:blip r:embed="rId2">
            <a:alphaModFix/>
          </a:blip>
          <a:srcRect/>
          <a:stretch/>
        </p:blipFill>
        <p:spPr>
          <a:xfrm>
            <a:off x="10476000" y="378000"/>
            <a:ext cx="1071159" cy="446400"/>
          </a:xfrm>
          <a:prstGeom prst="rect">
            <a:avLst/>
          </a:prstGeom>
          <a:noFill/>
          <a:ln>
            <a:noFill/>
          </a:ln>
        </p:spPr>
      </p:pic>
    </p:spTree>
    <p:extLst>
      <p:ext uri="{BB962C8B-B14F-4D97-AF65-F5344CB8AC3E}">
        <p14:creationId xmlns:p14="http://schemas.microsoft.com/office/powerpoint/2010/main" val="1353665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Content">
  <p:cSld name="1_Title + Content">
    <p:spTree>
      <p:nvGrpSpPr>
        <p:cNvPr id="1" name="Shape 54"/>
        <p:cNvGrpSpPr/>
        <p:nvPr/>
      </p:nvGrpSpPr>
      <p:grpSpPr>
        <a:xfrm>
          <a:off x="0" y="0"/>
          <a:ext cx="0" cy="0"/>
          <a:chOff x="0" y="0"/>
          <a:chExt cx="0" cy="0"/>
        </a:xfrm>
      </p:grpSpPr>
      <p:sp>
        <p:nvSpPr>
          <p:cNvPr id="55" name="Google Shape;55;p6"/>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61350" tIns="80675" rIns="161350" bIns="80675"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56" name="Google Shape;56;p6"/>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57" name="Google Shape;57;p6"/>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58" name="Google Shape;58;p6"/>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59" name="Google Shape;59;p6"/>
          <p:cNvSpPr txBox="1">
            <a:spLocks noGrp="1"/>
          </p:cNvSpPr>
          <p:nvPr>
            <p:ph type="body" idx="1"/>
          </p:nvPr>
        </p:nvSpPr>
        <p:spPr>
          <a:xfrm>
            <a:off x="629999" y="1260000"/>
            <a:ext cx="10915199" cy="2560701"/>
          </a:xfrm>
          <a:prstGeom prst="rect">
            <a:avLst/>
          </a:prstGeom>
          <a:noFill/>
          <a:ln>
            <a:noFill/>
          </a:ln>
        </p:spPr>
        <p:txBody>
          <a:bodyPr spcFirstLastPara="1" wrap="square" lIns="0" tIns="0" rIns="0" bIns="0" anchor="t" anchorCtr="0"/>
          <a:lstStyle>
            <a:lvl1pPr marL="457200" marR="0" lvl="0" indent="-228600" algn="l" rtl="0">
              <a:spcBef>
                <a:spcPts val="400"/>
              </a:spcBef>
              <a:spcAft>
                <a:spcPts val="0"/>
              </a:spcAft>
              <a:buClr>
                <a:schemeClr val="accent1"/>
              </a:buClr>
              <a:buSzPts val="17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accent1"/>
              </a:buClr>
              <a:buSzPts val="1700"/>
              <a:buFont typeface="Noto Sans Symbols"/>
              <a:buNone/>
              <a:defRPr sz="2000" b="0" i="0" u="none" strike="noStrike" cap="none">
                <a:solidFill>
                  <a:schemeClr val="accent1"/>
                </a:solidFill>
                <a:latin typeface="Calibri"/>
                <a:ea typeface="Calibri"/>
                <a:cs typeface="Calibri"/>
                <a:sym typeface="Calibri"/>
              </a:defRPr>
            </a:lvl2pPr>
            <a:lvl3pPr marL="1371600" marR="0" lvl="2" indent="-336550" algn="l" rtl="0">
              <a:spcBef>
                <a:spcPts val="400"/>
              </a:spcBef>
              <a:spcAft>
                <a:spcPts val="0"/>
              </a:spcAft>
              <a:buClr>
                <a:schemeClr val="accent1"/>
              </a:buClr>
              <a:buSzPts val="17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lnSpc>
                <a:spcPct val="100000"/>
              </a:lnSpc>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9352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2">
  <p:cSld name="1_Agenda2">
    <p:spTree>
      <p:nvGrpSpPr>
        <p:cNvPr id="1" name="Shape 31"/>
        <p:cNvGrpSpPr/>
        <p:nvPr/>
      </p:nvGrpSpPr>
      <p:grpSpPr>
        <a:xfrm>
          <a:off x="0" y="0"/>
          <a:ext cx="0" cy="0"/>
          <a:chOff x="0" y="0"/>
          <a:chExt cx="0" cy="0"/>
        </a:xfrm>
      </p:grpSpPr>
      <p:sp>
        <p:nvSpPr>
          <p:cNvPr id="32" name="Google Shape;32;p4"/>
          <p:cNvSpPr/>
          <p:nvPr/>
        </p:nvSpPr>
        <p:spPr>
          <a:xfrm>
            <a:off x="251999" y="1008000"/>
            <a:ext cx="11689200" cy="5580000"/>
          </a:xfrm>
          <a:prstGeom prst="rect">
            <a:avLst/>
          </a:prstGeom>
          <a:solidFill>
            <a:schemeClr val="lt1"/>
          </a:solidFill>
          <a:ln w="9525" cap="flat" cmpd="sng">
            <a:solidFill>
              <a:srgbClr val="BFC9D2"/>
            </a:solidFill>
            <a:prstDash val="solid"/>
            <a:round/>
            <a:headEnd type="none" w="sm" len="sm"/>
            <a:tailEnd type="none" w="sm" len="sm"/>
          </a:ln>
        </p:spPr>
        <p:txBody>
          <a:bodyPr spcFirstLastPara="1" wrap="square" lIns="180000" tIns="180000" rIns="180000" bIns="180000" anchor="t" anchorCtr="0">
            <a:noAutofit/>
          </a:bodyPr>
          <a:lstStyle/>
          <a:p>
            <a:pPr marL="0" marR="0" lvl="0" indent="0" algn="l" rtl="0">
              <a:spcBef>
                <a:spcPts val="0"/>
              </a:spcBef>
              <a:spcAft>
                <a:spcPts val="0"/>
              </a:spcAft>
              <a:buNone/>
            </a:pPr>
            <a:endParaRPr sz="2500">
              <a:solidFill>
                <a:schemeClr val="lt1"/>
              </a:solidFill>
              <a:latin typeface="Calibri"/>
              <a:ea typeface="Calibri"/>
              <a:cs typeface="Calibri"/>
              <a:sym typeface="Calibri"/>
            </a:endParaRPr>
          </a:p>
        </p:txBody>
      </p:sp>
      <p:sp>
        <p:nvSpPr>
          <p:cNvPr id="33" name="Google Shape;33;p4"/>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1">
                <a:solidFill>
                  <a:srgbClr val="686868"/>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18/09/18</a:t>
            </a:r>
            <a:endParaRPr/>
          </a:p>
        </p:txBody>
      </p:sp>
      <p:sp>
        <p:nvSpPr>
          <p:cNvPr id="34" name="Google Shape;34;p4"/>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rgbClr val="646464"/>
                </a:solidFill>
                <a:latin typeface="Calibri"/>
                <a:ea typeface="Calibri"/>
                <a:cs typeface="Calibri"/>
                <a:sym typeface="Calibri"/>
              </a:defRPr>
            </a:lvl1pPr>
            <a:lvl2pPr marR="0" lvl="1"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00" b="0" i="0" u="none" strike="noStrike" cap="none">
                <a:solidFill>
                  <a:schemeClr val="dk1"/>
                </a:solidFill>
                <a:latin typeface="Calibri"/>
                <a:ea typeface="Calibri"/>
                <a:cs typeface="Calibri"/>
                <a:sym typeface="Calibri"/>
              </a:defRPr>
            </a:lvl9pPr>
          </a:lstStyle>
          <a:p>
            <a:r>
              <a:rPr lang="de-DE" smtClean="0"/>
              <a:t>| Angela Stöckert | Arvato Systems | Berufsakademie Sachsen </a:t>
            </a:r>
            <a:endParaRPr/>
          </a:p>
        </p:txBody>
      </p:sp>
      <p:sp>
        <p:nvSpPr>
          <p:cNvPr id="35" name="Google Shape;35;p4"/>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686868"/>
                </a:solidFill>
                <a:latin typeface="Calibri"/>
                <a:ea typeface="Calibri"/>
                <a:cs typeface="Calibri"/>
                <a:sym typeface="Calibri"/>
              </a:defRPr>
            </a:lvl1pPr>
            <a:lvl2pPr marL="0" marR="0" lvl="1" indent="0" algn="r" rtl="0">
              <a:spcBef>
                <a:spcPts val="0"/>
              </a:spcBef>
              <a:buNone/>
              <a:defRPr sz="800">
                <a:solidFill>
                  <a:srgbClr val="686868"/>
                </a:solidFill>
                <a:latin typeface="Calibri"/>
                <a:ea typeface="Calibri"/>
                <a:cs typeface="Calibri"/>
                <a:sym typeface="Calibri"/>
              </a:defRPr>
            </a:lvl2pPr>
            <a:lvl3pPr marL="0" marR="0" lvl="2" indent="0" algn="r" rtl="0">
              <a:spcBef>
                <a:spcPts val="0"/>
              </a:spcBef>
              <a:buNone/>
              <a:defRPr sz="800">
                <a:solidFill>
                  <a:srgbClr val="686868"/>
                </a:solidFill>
                <a:latin typeface="Calibri"/>
                <a:ea typeface="Calibri"/>
                <a:cs typeface="Calibri"/>
                <a:sym typeface="Calibri"/>
              </a:defRPr>
            </a:lvl3pPr>
            <a:lvl4pPr marL="0" marR="0" lvl="3" indent="0" algn="r" rtl="0">
              <a:spcBef>
                <a:spcPts val="0"/>
              </a:spcBef>
              <a:buNone/>
              <a:defRPr sz="800">
                <a:solidFill>
                  <a:srgbClr val="686868"/>
                </a:solidFill>
                <a:latin typeface="Calibri"/>
                <a:ea typeface="Calibri"/>
                <a:cs typeface="Calibri"/>
                <a:sym typeface="Calibri"/>
              </a:defRPr>
            </a:lvl4pPr>
            <a:lvl5pPr marL="0" marR="0" lvl="4" indent="0" algn="r" rtl="0">
              <a:spcBef>
                <a:spcPts val="0"/>
              </a:spcBef>
              <a:buNone/>
              <a:defRPr sz="800">
                <a:solidFill>
                  <a:srgbClr val="686868"/>
                </a:solidFill>
                <a:latin typeface="Calibri"/>
                <a:ea typeface="Calibri"/>
                <a:cs typeface="Calibri"/>
                <a:sym typeface="Calibri"/>
              </a:defRPr>
            </a:lvl5pPr>
            <a:lvl6pPr marL="0" marR="0" lvl="5" indent="0" algn="r" rtl="0">
              <a:spcBef>
                <a:spcPts val="0"/>
              </a:spcBef>
              <a:buNone/>
              <a:defRPr sz="800">
                <a:solidFill>
                  <a:srgbClr val="686868"/>
                </a:solidFill>
                <a:latin typeface="Calibri"/>
                <a:ea typeface="Calibri"/>
                <a:cs typeface="Calibri"/>
                <a:sym typeface="Calibri"/>
              </a:defRPr>
            </a:lvl6pPr>
            <a:lvl7pPr marL="0" marR="0" lvl="6" indent="0" algn="r" rtl="0">
              <a:spcBef>
                <a:spcPts val="0"/>
              </a:spcBef>
              <a:buNone/>
              <a:defRPr sz="800">
                <a:solidFill>
                  <a:srgbClr val="686868"/>
                </a:solidFill>
                <a:latin typeface="Calibri"/>
                <a:ea typeface="Calibri"/>
                <a:cs typeface="Calibri"/>
                <a:sym typeface="Calibri"/>
              </a:defRPr>
            </a:lvl7pPr>
            <a:lvl8pPr marL="0" marR="0" lvl="7" indent="0" algn="r" rtl="0">
              <a:spcBef>
                <a:spcPts val="0"/>
              </a:spcBef>
              <a:buNone/>
              <a:defRPr sz="800">
                <a:solidFill>
                  <a:srgbClr val="686868"/>
                </a:solidFill>
                <a:latin typeface="Calibri"/>
                <a:ea typeface="Calibri"/>
                <a:cs typeface="Calibri"/>
                <a:sym typeface="Calibri"/>
              </a:defRPr>
            </a:lvl8pPr>
            <a:lvl9pPr marL="0" marR="0" lvl="8" indent="0" algn="r" rtl="0">
              <a:spcBef>
                <a:spcPts val="0"/>
              </a:spcBef>
              <a:buNone/>
              <a:defRPr sz="800">
                <a:solidFill>
                  <a:srgbClr val="68686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p4"/>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2854348"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5074360"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729437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9514382"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4"/>
          <p:cNvSpPr txBox="1">
            <a:spLocks noGrp="1"/>
          </p:cNvSpPr>
          <p:nvPr>
            <p:ph type="body" idx="7"/>
          </p:nvPr>
        </p:nvSpPr>
        <p:spPr>
          <a:xfrm>
            <a:off x="2854348"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4"/>
          <p:cNvSpPr txBox="1">
            <a:spLocks noGrp="1"/>
          </p:cNvSpPr>
          <p:nvPr>
            <p:ph type="body" idx="8"/>
          </p:nvPr>
        </p:nvSpPr>
        <p:spPr>
          <a:xfrm>
            <a:off x="5074360"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body" idx="9"/>
          </p:nvPr>
        </p:nvSpPr>
        <p:spPr>
          <a:xfrm>
            <a:off x="729437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13"/>
          </p:nvPr>
        </p:nvSpPr>
        <p:spPr>
          <a:xfrm>
            <a:off x="9514382"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lstStyle>
            <a:lvl1pPr marL="457200" marR="0" lvl="0" indent="-228600" algn="l" rtl="0">
              <a:spcBef>
                <a:spcPts val="360"/>
              </a:spcBef>
              <a:spcAft>
                <a:spcPts val="0"/>
              </a:spcAft>
              <a:buClr>
                <a:schemeClr val="accent1"/>
              </a:buClr>
              <a:buSzPts val="1530"/>
              <a:buFont typeface="Noto Sans Symbols"/>
              <a:buNone/>
              <a:defRPr sz="1800" b="1" i="0" u="none" strike="noStrike" cap="none">
                <a:solidFill>
                  <a:schemeClr val="accent1"/>
                </a:solidFill>
                <a:latin typeface="Calibri"/>
                <a:ea typeface="Calibri"/>
                <a:cs typeface="Calibri"/>
                <a:sym typeface="Calibri"/>
              </a:defRPr>
            </a:lvl1pPr>
            <a:lvl2pPr marL="914400" marR="0" lvl="1" indent="-228600" algn="l" rtl="0">
              <a:spcBef>
                <a:spcPts val="320"/>
              </a:spcBef>
              <a:spcAft>
                <a:spcPts val="0"/>
              </a:spcAft>
              <a:buClr>
                <a:schemeClr val="accent1"/>
              </a:buClr>
              <a:buSzPts val="1360"/>
              <a:buFont typeface="Noto Sans Symbols"/>
              <a:buNone/>
              <a:defRPr sz="1600" b="0" i="0" u="none" strike="noStrike" cap="none">
                <a:solidFill>
                  <a:schemeClr val="dk1"/>
                </a:solidFill>
                <a:latin typeface="Calibri"/>
                <a:ea typeface="Calibri"/>
                <a:cs typeface="Calibri"/>
                <a:sym typeface="Calibri"/>
              </a:defRPr>
            </a:lvl2pPr>
            <a:lvl3pPr marL="1371600" marR="0" lvl="2"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3pPr>
            <a:lvl4pPr marL="1828800" marR="0" lvl="3" indent="-325755" algn="l" rtl="0">
              <a:spcBef>
                <a:spcPts val="360"/>
              </a:spcBef>
              <a:spcAft>
                <a:spcPts val="0"/>
              </a:spcAft>
              <a:buClr>
                <a:schemeClr val="accent1"/>
              </a:buClr>
              <a:buSzPts val="1530"/>
              <a:buFont typeface="Noto Sans Symbols"/>
              <a:buChar char="−"/>
              <a:defRPr sz="1800" b="0" i="0" u="none" strike="noStrike" cap="none">
                <a:solidFill>
                  <a:schemeClr val="dk1"/>
                </a:solidFill>
                <a:latin typeface="Calibri"/>
                <a:ea typeface="Calibri"/>
                <a:cs typeface="Calibri"/>
                <a:sym typeface="Calibri"/>
              </a:defRPr>
            </a:lvl4pPr>
            <a:lvl5pPr marL="2286000" marR="0" lvl="4"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5pPr>
            <a:lvl6pPr marL="2743200" marR="0" lvl="5"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6pPr>
            <a:lvl7pPr marL="3200400" marR="0" lvl="6" indent="-314960" algn="l" rtl="0">
              <a:spcBef>
                <a:spcPts val="320"/>
              </a:spcBef>
              <a:spcAft>
                <a:spcPts val="0"/>
              </a:spcAft>
              <a:buClr>
                <a:schemeClr val="accent1"/>
              </a:buClr>
              <a:buSzPts val="136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title"/>
          </p:nvPr>
        </p:nvSpPr>
        <p:spPr>
          <a:xfrm>
            <a:off x="630001" y="129700"/>
            <a:ext cx="9780091" cy="886397"/>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accent1"/>
              </a:buClr>
              <a:buSzPts val="3200"/>
              <a:buFont typeface="Calibri"/>
              <a:buNone/>
              <a:defRPr sz="32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4439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10" name="Textplatzhalter 9"/>
          <p:cNvSpPr>
            <a:spLocks noGrp="1" noChangeAspect="1"/>
          </p:cNvSpPr>
          <p:nvPr>
            <p:ph type="body" sz="quarter" idx="13"/>
          </p:nvPr>
        </p:nvSpPr>
        <p:spPr>
          <a:xfrm>
            <a:off x="630002"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23" name="Textplatzhalter 9"/>
          <p:cNvSpPr>
            <a:spLocks noGrp="1" noChangeAspect="1"/>
          </p:cNvSpPr>
          <p:nvPr>
            <p:ph type="body" sz="quarter" idx="14"/>
          </p:nvPr>
        </p:nvSpPr>
        <p:spPr>
          <a:xfrm>
            <a:off x="6282000"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6" name="Fußzeilenplatzhalter 4"/>
          <p:cNvSpPr>
            <a:spLocks noGrp="1"/>
          </p:cNvSpPr>
          <p:nvPr>
            <p:ph type="ftr" sz="quarter" idx="11"/>
          </p:nvPr>
        </p:nvSpPr>
        <p:spPr>
          <a:xfrm>
            <a:off x="1152000" y="6659487"/>
            <a:ext cx="4274017" cy="123111"/>
          </a:xfrm>
        </p:spPr>
        <p:txBody>
          <a:bodyPr/>
          <a:lstStyle/>
          <a:p>
            <a:r>
              <a:rPr lang="de-DE" smtClean="0"/>
              <a:t>| Name | Arvato Systems | Kunde </a:t>
            </a:r>
            <a:endParaRPr lang="de-DE"/>
          </a:p>
        </p:txBody>
      </p:sp>
      <p:sp>
        <p:nvSpPr>
          <p:cNvPr id="7" name="Datumsplatzhalter 3"/>
          <p:cNvSpPr>
            <a:spLocks noGrp="1"/>
          </p:cNvSpPr>
          <p:nvPr>
            <p:ph type="dt" sz="half" idx="10"/>
          </p:nvPr>
        </p:nvSpPr>
        <p:spPr>
          <a:xfrm>
            <a:off x="630001" y="6659487"/>
            <a:ext cx="508077" cy="123111"/>
          </a:xfrm>
        </p:spPr>
        <p:txBody>
          <a:bodyPr/>
          <a:lstStyle/>
          <a:p>
            <a:fld id="{69B3F210-9E42-40BF-96A7-8587D2164DF0}" type="datetime3">
              <a:rPr lang="de-DE" smtClean="0"/>
              <a:t>14/09/18</a:t>
            </a:fld>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78077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2B347786-3B0C-4798-96A5-F278B57D33FE}" type="datetime3">
              <a:rPr lang="de-DE" smtClean="0"/>
              <a:t>14/09/18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1260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395636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2 text boxes">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142173BF-F023-4515-BD28-26814DE36837}" type="datetime3">
              <a:rPr lang="de-DE" smtClean="0"/>
              <a:t>14/09/18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7" name="Textplatzhalter 6"/>
          <p:cNvSpPr>
            <a:spLocks noGrp="1"/>
          </p:cNvSpPr>
          <p:nvPr>
            <p:ph type="body" sz="quarter" idx="14"/>
          </p:nvPr>
        </p:nvSpPr>
        <p:spPr>
          <a:xfrm>
            <a:off x="630000"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extplatzhalter 6"/>
          <p:cNvSpPr>
            <a:spLocks noGrp="1"/>
          </p:cNvSpPr>
          <p:nvPr>
            <p:ph type="body" sz="quarter" idx="15"/>
          </p:nvPr>
        </p:nvSpPr>
        <p:spPr>
          <a:xfrm>
            <a:off x="6277075"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371477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3CC3B3B8-924C-4CBC-B2EA-3F14A60D63BA}" type="datetime3">
              <a:rPr lang="de-DE" smtClean="0"/>
              <a:t>14/09/18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708195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2">
    <p:spTree>
      <p:nvGrpSpPr>
        <p:cNvPr id="1" name=""/>
        <p:cNvGrpSpPr/>
        <p:nvPr/>
      </p:nvGrpSpPr>
      <p:grpSpPr>
        <a:xfrm>
          <a:off x="0" y="0"/>
          <a:ext cx="0" cy="0"/>
          <a:chOff x="0" y="0"/>
          <a:chExt cx="0" cy="0"/>
        </a:xfrm>
      </p:grpSpPr>
      <p:sp>
        <p:nvSpPr>
          <p:cNvPr id="17" name="Rechteck 1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098879F6-89D2-41A7-AE28-8CAC12CA0E87}" type="datetime3">
              <a:rPr lang="de-DE" smtClean="0"/>
              <a:t>14/09/18</a:t>
            </a:fld>
            <a:endParaRPr lang="de-DE" dirty="0"/>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a:xfrm>
            <a:off x="11261045" y="6663454"/>
            <a:ext cx="285793" cy="123111"/>
          </a:xfrm>
        </p:spPr>
        <p:txBody>
          <a:bodyPr/>
          <a:lstStyle>
            <a:lvl1pPr algn="r">
              <a:defRPr/>
            </a:lvl1pPr>
          </a:lstStyle>
          <a:p>
            <a:fld id="{A5FE0BE9-2605-47C0-8F30-F383CC1BC3CC}" type="slidenum">
              <a:rPr lang="de-DE" smtClean="0"/>
              <a:pPr/>
              <a:t>‹Nr.›</a:t>
            </a:fld>
            <a:endParaRPr lang="de-DE" dirty="0"/>
          </a:p>
        </p:txBody>
      </p:sp>
      <p:sp>
        <p:nvSpPr>
          <p:cNvPr id="10" name="Textplatzhalter 9"/>
          <p:cNvSpPr>
            <a:spLocks noGrp="1" noChangeAspect="1"/>
          </p:cNvSpPr>
          <p:nvPr>
            <p:ph type="body" sz="quarter" idx="13"/>
          </p:nvPr>
        </p:nvSpPr>
        <p:spPr>
          <a:xfrm>
            <a:off x="634336"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2" name="Textplatzhalter 9"/>
          <p:cNvSpPr>
            <a:spLocks noGrp="1" noChangeAspect="1"/>
          </p:cNvSpPr>
          <p:nvPr>
            <p:ph type="body" sz="quarter" idx="23"/>
          </p:nvPr>
        </p:nvSpPr>
        <p:spPr>
          <a:xfrm>
            <a:off x="2854348"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3" name="Textplatzhalter 9"/>
          <p:cNvSpPr>
            <a:spLocks noGrp="1" noChangeAspect="1"/>
          </p:cNvSpPr>
          <p:nvPr>
            <p:ph type="body" sz="quarter" idx="24"/>
          </p:nvPr>
        </p:nvSpPr>
        <p:spPr>
          <a:xfrm>
            <a:off x="5074360"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4" name="Textplatzhalter 9"/>
          <p:cNvSpPr>
            <a:spLocks noGrp="1" noChangeAspect="1"/>
          </p:cNvSpPr>
          <p:nvPr>
            <p:ph type="body" sz="quarter" idx="25"/>
          </p:nvPr>
        </p:nvSpPr>
        <p:spPr>
          <a:xfrm>
            <a:off x="729437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5" name="Textplatzhalter 9"/>
          <p:cNvSpPr>
            <a:spLocks noGrp="1" noChangeAspect="1"/>
          </p:cNvSpPr>
          <p:nvPr>
            <p:ph type="body" sz="quarter" idx="26"/>
          </p:nvPr>
        </p:nvSpPr>
        <p:spPr>
          <a:xfrm>
            <a:off x="951438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7" name="Textplatzhalter 9"/>
          <p:cNvSpPr>
            <a:spLocks noGrp="1" noChangeAspect="1"/>
          </p:cNvSpPr>
          <p:nvPr>
            <p:ph type="body" sz="quarter" idx="27"/>
          </p:nvPr>
        </p:nvSpPr>
        <p:spPr>
          <a:xfrm>
            <a:off x="634336"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8" name="Textplatzhalter 9"/>
          <p:cNvSpPr>
            <a:spLocks noGrp="1" noChangeAspect="1"/>
          </p:cNvSpPr>
          <p:nvPr>
            <p:ph type="body" sz="quarter" idx="28"/>
          </p:nvPr>
        </p:nvSpPr>
        <p:spPr>
          <a:xfrm>
            <a:off x="2854348"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9" name="Textplatzhalter 9"/>
          <p:cNvSpPr>
            <a:spLocks noGrp="1" noChangeAspect="1"/>
          </p:cNvSpPr>
          <p:nvPr>
            <p:ph type="body" sz="quarter" idx="29"/>
          </p:nvPr>
        </p:nvSpPr>
        <p:spPr>
          <a:xfrm>
            <a:off x="5074360"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0" name="Textplatzhalter 9"/>
          <p:cNvSpPr>
            <a:spLocks noGrp="1" noChangeAspect="1"/>
          </p:cNvSpPr>
          <p:nvPr>
            <p:ph type="body" sz="quarter" idx="30"/>
          </p:nvPr>
        </p:nvSpPr>
        <p:spPr>
          <a:xfrm>
            <a:off x="729437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1" name="Textplatzhalter 9"/>
          <p:cNvSpPr>
            <a:spLocks noGrp="1" noChangeAspect="1"/>
          </p:cNvSpPr>
          <p:nvPr>
            <p:ph type="body" sz="quarter" idx="31"/>
          </p:nvPr>
        </p:nvSpPr>
        <p:spPr>
          <a:xfrm>
            <a:off x="951438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1274501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right">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3" name="Datumsplatzhalter 2"/>
          <p:cNvSpPr>
            <a:spLocks noGrp="1"/>
          </p:cNvSpPr>
          <p:nvPr>
            <p:ph type="dt" sz="half" idx="10"/>
          </p:nvPr>
        </p:nvSpPr>
        <p:spPr/>
        <p:txBody>
          <a:bodyPr/>
          <a:lstStyle/>
          <a:p>
            <a:fld id="{B4D86A21-19CC-4C97-BCED-2D392682E4E1}" type="datetime3">
              <a:rPr lang="de-DE" smtClean="0"/>
              <a:t>14/09/18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dirty="0"/>
          </a:p>
        </p:txBody>
      </p:sp>
      <p:sp>
        <p:nvSpPr>
          <p:cNvPr id="6" name="Bildplatzhalter 4"/>
          <p:cNvSpPr>
            <a:spLocks noGrp="1"/>
          </p:cNvSpPr>
          <p:nvPr>
            <p:ph type="pic" sz="quarter" idx="14"/>
          </p:nvPr>
        </p:nvSpPr>
        <p:spPr>
          <a:xfrm>
            <a:off x="7333199" y="1260000"/>
            <a:ext cx="4230000" cy="4896000"/>
          </a:xfrm>
          <a:prstGeom prst="rect">
            <a:avLst/>
          </a:prstGeom>
        </p:spPr>
        <p:txBody>
          <a:bodyPr vert="horz" lIns="158760" tIns="158760" anchor="t" anchorCtr="0">
            <a:noAutofit/>
          </a:bodyPr>
          <a:lstStyle>
            <a:lvl1pPr marL="0" indent="0">
              <a:buNone/>
              <a:defRPr sz="1800"/>
            </a:lvl1pPr>
          </a:lstStyle>
          <a:p>
            <a:r>
              <a:rPr lang="de-DE" smtClean="0"/>
              <a:t>Bild durch Klicken auf Symbol hinzufügen</a:t>
            </a:r>
            <a:endParaRPr lang="de-DE" dirty="0"/>
          </a:p>
        </p:txBody>
      </p:sp>
      <p:sp>
        <p:nvSpPr>
          <p:cNvPr id="10" name="Textplatzhalter 9"/>
          <p:cNvSpPr>
            <a:spLocks noGrp="1"/>
          </p:cNvSpPr>
          <p:nvPr>
            <p:ph type="body" sz="quarter" idx="15"/>
          </p:nvPr>
        </p:nvSpPr>
        <p:spPr>
          <a:xfrm>
            <a:off x="630000" y="1260000"/>
            <a:ext cx="6300000" cy="2560701"/>
          </a:xfrm>
        </p:spPr>
        <p:txBody>
          <a:bodyPr/>
          <a:lstStyle>
            <a:lvl1pPr marL="0" indent="0">
              <a:buNone/>
              <a:defRPr/>
            </a:lvl1pPr>
            <a:lvl2pPr marL="0" indent="0">
              <a:buNone/>
              <a:defRPr sz="2000" cap="all" baseline="0">
                <a:solidFill>
                  <a:schemeClr val="accent1"/>
                </a:solidFill>
              </a:defRPr>
            </a:lvl2pPr>
            <a:lvl3pPr marL="363538" indent="-363538">
              <a:buFont typeface="Wingdings 3" panose="05040102010807070707" pitchFamily="18" charset="2"/>
              <a:buChar char="Ò"/>
              <a:defRPr sz="2000"/>
            </a:lvl3pPr>
            <a:lvl4pPr marL="539750" indent="-176213">
              <a:defRPr sz="1800"/>
            </a:lvl4pPr>
            <a:lvl5pPr marL="715963" indent="-176213">
              <a:defRPr sz="1600"/>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Titel 6"/>
          <p:cNvSpPr>
            <a:spLocks noGrp="1"/>
          </p:cNvSpPr>
          <p:nvPr>
            <p:ph type="title"/>
          </p:nvPr>
        </p:nvSpPr>
        <p:spPr>
          <a:xfrm>
            <a:off x="630001" y="129700"/>
            <a:ext cx="6300000" cy="886397"/>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7571565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70E65818-6134-457F-A687-4B4C0893C274}" type="datetime3">
              <a:rPr lang="de-DE" smtClean="0"/>
              <a:t>14/09/18</a:t>
            </a:fld>
            <a:endParaRPr lang="de-DE"/>
          </a:p>
        </p:txBody>
      </p:sp>
      <p:sp>
        <p:nvSpPr>
          <p:cNvPr id="5" name="Fußzeilenplatzhalter 4"/>
          <p:cNvSpPr>
            <a:spLocks noGrp="1"/>
          </p:cNvSpPr>
          <p:nvPr>
            <p:ph type="ftr" sz="quarter" idx="11"/>
          </p:nvPr>
        </p:nvSpPr>
        <p:spPr/>
        <p:txBody>
          <a:bodyPr/>
          <a:lstStyle/>
          <a:p>
            <a:r>
              <a:rPr lang="de-DE" smtClean="0"/>
              <a:t>| Name | Arvato Systems | Kunde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1517804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Chart">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A385F77E-EC90-419D-8072-6B09E7F1D84D}" type="datetime3">
              <a:rPr lang="de-DE" smtClean="0"/>
              <a:t>14/09/18</a:t>
            </a:fld>
            <a:endParaRPr lang="de-DE" dirty="0"/>
          </a:p>
        </p:txBody>
      </p:sp>
      <p:sp>
        <p:nvSpPr>
          <p:cNvPr id="4" name="Fußzeilenplatzhalter 3"/>
          <p:cNvSpPr>
            <a:spLocks noGrp="1"/>
          </p:cNvSpPr>
          <p:nvPr>
            <p:ph type="ftr" sz="quarter" idx="11"/>
          </p:nvPr>
        </p:nvSpPr>
        <p:spPr/>
        <p:txBody>
          <a:bodyPr/>
          <a:lstStyle/>
          <a:p>
            <a:r>
              <a:rPr lang="de-DE" smtClean="0"/>
              <a:t>| Name | Arvato Systems | Kunde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635166" y="5166000"/>
            <a:ext cx="4320000" cy="1002152"/>
          </a:xfrm>
          <a:solidFill>
            <a:schemeClr val="bg1"/>
          </a:solidFill>
          <a:ln w="3175">
            <a:solidFill>
              <a:srgbClr val="BFC9D2"/>
            </a:solidFill>
          </a:ln>
        </p:spPr>
        <p:txBody>
          <a:bodyPr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1885636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alpha val="96863"/>
          </a:srgbClr>
        </a:solidFill>
        <a:effectLst/>
      </p:bgPr>
    </p:bg>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3" name="Textplatzhalter 2"/>
          <p:cNvSpPr>
            <a:spLocks noGrp="1"/>
          </p:cNvSpPr>
          <p:nvPr>
            <p:ph type="body" idx="1"/>
          </p:nvPr>
        </p:nvSpPr>
        <p:spPr>
          <a:xfrm>
            <a:off x="630000" y="1260000"/>
            <a:ext cx="10917543" cy="2930033"/>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4" name="Datumsplatzhalter 3"/>
          <p:cNvSpPr>
            <a:spLocks noGrp="1"/>
          </p:cNvSpPr>
          <p:nvPr>
            <p:ph type="dt" sz="half" idx="2"/>
          </p:nvPr>
        </p:nvSpPr>
        <p:spPr>
          <a:xfrm>
            <a:off x="630001" y="6659487"/>
            <a:ext cx="508077" cy="123111"/>
          </a:xfrm>
          <a:prstGeom prst="rect">
            <a:avLst/>
          </a:prstGeom>
        </p:spPr>
        <p:txBody>
          <a:bodyPr vert="horz" lIns="0" tIns="0" rIns="0" bIns="0" rtlCol="0" anchor="ctr">
            <a:spAutoFit/>
          </a:bodyPr>
          <a:lstStyle>
            <a:lvl1pPr algn="l">
              <a:defRPr sz="800" b="1">
                <a:solidFill>
                  <a:schemeClr val="accent5">
                    <a:lumMod val="50000"/>
                  </a:schemeClr>
                </a:solidFill>
              </a:defRPr>
            </a:lvl1pPr>
          </a:lstStyle>
          <a:p>
            <a:fld id="{7DAF2A73-4821-44D3-8C86-F44AE8EB09E4}" type="datetime3">
              <a:rPr lang="de-DE" smtClean="0"/>
              <a:t>14/09/18</a:t>
            </a:fld>
            <a:endParaRPr lang="de-DE" dirty="0"/>
          </a:p>
        </p:txBody>
      </p:sp>
      <p:sp>
        <p:nvSpPr>
          <p:cNvPr id="5" name="Fußzeilenplatzhalter 4"/>
          <p:cNvSpPr>
            <a:spLocks noGrp="1"/>
          </p:cNvSpPr>
          <p:nvPr>
            <p:ph type="ftr" sz="quarter" idx="3"/>
          </p:nvPr>
        </p:nvSpPr>
        <p:spPr>
          <a:xfrm>
            <a:off x="1152000" y="6659487"/>
            <a:ext cx="4274017" cy="123111"/>
          </a:xfrm>
          <a:prstGeom prst="rect">
            <a:avLst/>
          </a:prstGeom>
        </p:spPr>
        <p:txBody>
          <a:bodyPr vert="horz" wrap="square" lIns="0" tIns="0" rIns="0" bIns="0" rtlCol="0" anchor="ctr">
            <a:spAutoFit/>
          </a:bodyPr>
          <a:lstStyle>
            <a:lvl1pPr algn="l">
              <a:defRPr sz="800">
                <a:solidFill>
                  <a:srgbClr val="646464"/>
                </a:solidFill>
              </a:defRPr>
            </a:lvl1pPr>
          </a:lstStyle>
          <a:p>
            <a:r>
              <a:rPr lang="de-DE" smtClean="0"/>
              <a:t>| Name | Arvato Systems | Kunde </a:t>
            </a:r>
            <a:endParaRPr lang="de-DE" dirty="0"/>
          </a:p>
        </p:txBody>
      </p:sp>
      <p:sp>
        <p:nvSpPr>
          <p:cNvPr id="6" name="Foliennummernplatzhalter 5"/>
          <p:cNvSpPr>
            <a:spLocks noGrp="1"/>
          </p:cNvSpPr>
          <p:nvPr>
            <p:ph type="sldNum" sz="quarter" idx="4"/>
          </p:nvPr>
        </p:nvSpPr>
        <p:spPr>
          <a:xfrm>
            <a:off x="10825200" y="6659487"/>
            <a:ext cx="719999" cy="123111"/>
          </a:xfrm>
          <a:prstGeom prst="rect">
            <a:avLst/>
          </a:prstGeom>
        </p:spPr>
        <p:txBody>
          <a:bodyPr vert="horz" lIns="0" tIns="0" rIns="0" bIns="0" rtlCol="0" anchor="ctr">
            <a:spAutoFit/>
          </a:bodyPr>
          <a:lstStyle>
            <a:lvl1pPr algn="r">
              <a:defRPr sz="800">
                <a:solidFill>
                  <a:schemeClr val="accent5">
                    <a:lumMod val="50000"/>
                  </a:schemeClr>
                </a:solidFill>
              </a:defRPr>
            </a:lvl1pPr>
          </a:lstStyle>
          <a:p>
            <a:fld id="{A5FE0BE9-2605-47C0-8F30-F383CC1BC3CC}" type="slidenum">
              <a:rPr lang="de-DE" smtClean="0"/>
              <a:pPr/>
              <a:t>‹Nr.›</a:t>
            </a:fld>
            <a:endParaRPr lang="de-DE" dirty="0"/>
          </a:p>
        </p:txBody>
      </p:sp>
      <p:sp>
        <p:nvSpPr>
          <p:cNvPr id="9" name="Titelplatzhalter"/>
          <p:cNvSpPr>
            <a:spLocks noGrp="1"/>
          </p:cNvSpPr>
          <p:nvPr>
            <p:ph type="title"/>
          </p:nvPr>
        </p:nvSpPr>
        <p:spPr>
          <a:xfrm>
            <a:off x="630001" y="129700"/>
            <a:ext cx="9780091" cy="886397"/>
          </a:xfrm>
          <a:prstGeom prst="rect">
            <a:avLst/>
          </a:prstGeom>
        </p:spPr>
        <p:txBody>
          <a:bodyPr vert="horz" wrap="square" lIns="0" tIns="0" rIns="0" bIns="0" rtlCol="0" anchor="ctr" anchorCtr="0">
            <a:spAutoFit/>
          </a:bodyPr>
          <a:lstStyle/>
          <a:p>
            <a:r>
              <a:rPr lang="de-DE" dirty="0" smtClean="0"/>
              <a:t>Titelmasterformat durch </a:t>
            </a:r>
            <a:br>
              <a:rPr lang="de-DE" dirty="0" smtClean="0"/>
            </a:br>
            <a:r>
              <a:rPr lang="de-DE" dirty="0" smtClean="0"/>
              <a:t>Klicken bearbeiten</a:t>
            </a:r>
            <a:endParaRPr lang="de-DE" dirty="0"/>
          </a:p>
        </p:txBody>
      </p:sp>
      <p:pic>
        <p:nvPicPr>
          <p:cNvPr id="10" name="Logo arvat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56216962"/>
      </p:ext>
    </p:extLst>
  </p:cSld>
  <p:clrMap bg1="lt1" tx1="dk1" bg2="lt2" tx2="dk2" accent1="accent1" accent2="accent2" accent3="accent3" accent4="accent4" accent5="accent5" accent6="accent6" hlink="hlink" folHlink="folHlink"/>
  <p:sldLayoutIdLst>
    <p:sldLayoutId id="2147493580" r:id="rId1"/>
    <p:sldLayoutId id="2147493565" r:id="rId2"/>
    <p:sldLayoutId id="2147493573" r:id="rId3"/>
    <p:sldLayoutId id="2147493575" r:id="rId4"/>
    <p:sldLayoutId id="2147493563" r:id="rId5"/>
    <p:sldLayoutId id="2147493574" r:id="rId6"/>
    <p:sldLayoutId id="2147493576" r:id="rId7"/>
    <p:sldLayoutId id="2147493567" r:id="rId8"/>
    <p:sldLayoutId id="2147493568" r:id="rId9"/>
    <p:sldLayoutId id="2147493577" r:id="rId10"/>
    <p:sldLayoutId id="2147493579" r:id="rId11"/>
    <p:sldLayoutId id="2147493578" r:id="rId12"/>
    <p:sldLayoutId id="2147493557" r:id="rId13"/>
    <p:sldLayoutId id="2147493581" r:id="rId14"/>
    <p:sldLayoutId id="2147493582" r:id="rId15"/>
    <p:sldLayoutId id="2147493583" r:id="rId16"/>
  </p:sldLayoutIdLst>
  <p:timing>
    <p:tnLst>
      <p:par>
        <p:cTn id="1" dur="indefinite" restart="never" nodeType="tmRoot"/>
      </p:par>
    </p:tnLst>
  </p:timing>
  <p:hf hdr="0"/>
  <p:txStyles>
    <p:titleStyle>
      <a:lvl1pPr algn="l" defTabSz="806501"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p:bodyStyle>
    <p:otherStyle>
      <a:defPPr>
        <a:defRPr lang="de-DE"/>
      </a:defPPr>
      <a:lvl1pPr marL="0" algn="l" defTabSz="806501" rtl="0" eaLnBrk="1" latinLnBrk="0" hangingPunct="1">
        <a:defRPr sz="1600" kern="1200">
          <a:solidFill>
            <a:schemeClr val="tx1"/>
          </a:solidFill>
          <a:latin typeface="+mn-lt"/>
          <a:ea typeface="+mn-ea"/>
          <a:cs typeface="+mn-cs"/>
        </a:defRPr>
      </a:lvl1pPr>
      <a:lvl2pPr marL="403250" algn="l" defTabSz="806501" rtl="0" eaLnBrk="1" latinLnBrk="0" hangingPunct="1">
        <a:defRPr sz="1600" kern="1200">
          <a:solidFill>
            <a:schemeClr val="tx1"/>
          </a:solidFill>
          <a:latin typeface="+mn-lt"/>
          <a:ea typeface="+mn-ea"/>
          <a:cs typeface="+mn-cs"/>
        </a:defRPr>
      </a:lvl2pPr>
      <a:lvl3pPr marL="806501" algn="l" defTabSz="806501" rtl="0" eaLnBrk="1" latinLnBrk="0" hangingPunct="1">
        <a:defRPr sz="1600" kern="1200">
          <a:solidFill>
            <a:schemeClr val="tx1"/>
          </a:solidFill>
          <a:latin typeface="+mn-lt"/>
          <a:ea typeface="+mn-ea"/>
          <a:cs typeface="+mn-cs"/>
        </a:defRPr>
      </a:lvl3pPr>
      <a:lvl4pPr marL="1209751" algn="l" defTabSz="806501" rtl="0" eaLnBrk="1" latinLnBrk="0" hangingPunct="1">
        <a:defRPr sz="1600" kern="1200">
          <a:solidFill>
            <a:schemeClr val="tx1"/>
          </a:solidFill>
          <a:latin typeface="+mn-lt"/>
          <a:ea typeface="+mn-ea"/>
          <a:cs typeface="+mn-cs"/>
        </a:defRPr>
      </a:lvl4pPr>
      <a:lvl5pPr marL="1613002" algn="l" defTabSz="806501" rtl="0" eaLnBrk="1" latinLnBrk="0" hangingPunct="1">
        <a:defRPr sz="1600" kern="1200">
          <a:solidFill>
            <a:schemeClr val="tx1"/>
          </a:solidFill>
          <a:latin typeface="+mn-lt"/>
          <a:ea typeface="+mn-ea"/>
          <a:cs typeface="+mn-cs"/>
        </a:defRPr>
      </a:lvl5pPr>
      <a:lvl6pPr marL="2016252" algn="l" defTabSz="806501" rtl="0" eaLnBrk="1" latinLnBrk="0" hangingPunct="1">
        <a:defRPr sz="1600" kern="1200">
          <a:solidFill>
            <a:schemeClr val="tx1"/>
          </a:solidFill>
          <a:latin typeface="+mn-lt"/>
          <a:ea typeface="+mn-ea"/>
          <a:cs typeface="+mn-cs"/>
        </a:defRPr>
      </a:lvl6pPr>
      <a:lvl7pPr marL="2419502" algn="l" defTabSz="806501" rtl="0" eaLnBrk="1" latinLnBrk="0" hangingPunct="1">
        <a:defRPr sz="1600" kern="1200">
          <a:solidFill>
            <a:schemeClr val="tx1"/>
          </a:solidFill>
          <a:latin typeface="+mn-lt"/>
          <a:ea typeface="+mn-ea"/>
          <a:cs typeface="+mn-cs"/>
        </a:defRPr>
      </a:lvl7pPr>
      <a:lvl8pPr marL="2822753" algn="l" defTabSz="806501" rtl="0" eaLnBrk="1" latinLnBrk="0" hangingPunct="1">
        <a:defRPr sz="1600" kern="1200">
          <a:solidFill>
            <a:schemeClr val="tx1"/>
          </a:solidFill>
          <a:latin typeface="+mn-lt"/>
          <a:ea typeface="+mn-ea"/>
          <a:cs typeface="+mn-cs"/>
        </a:defRPr>
      </a:lvl8pPr>
      <a:lvl9pPr marL="3226003" algn="l" defTabSz="806501"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40" userDrawn="1">
          <p15:clr>
            <a:srgbClr val="F26B43"/>
          </p15:clr>
        </p15:guide>
        <p15:guide id="2" pos="158" userDrawn="1">
          <p15:clr>
            <a:srgbClr val="F26B43"/>
          </p15:clr>
        </p15:guide>
        <p15:guide id="3" pos="396" userDrawn="1">
          <p15:clr>
            <a:srgbClr val="F26B43"/>
          </p15:clr>
        </p15:guide>
        <p15:guide id="4" pos="3720" userDrawn="1">
          <p15:clr>
            <a:srgbClr val="F26B43"/>
          </p15:clr>
        </p15:guide>
        <p15:guide id="5" pos="3948" userDrawn="1">
          <p15:clr>
            <a:srgbClr val="F26B43"/>
          </p15:clr>
        </p15:guide>
        <p15:guide id="6" pos="4611" userDrawn="1">
          <p15:clr>
            <a:srgbClr val="F26B43"/>
          </p15:clr>
        </p15:guide>
        <p15:guide id="7" pos="5315" userDrawn="1">
          <p15:clr>
            <a:srgbClr val="F26B43"/>
          </p15:clr>
        </p15:guide>
        <p15:guide id="8" pos="7283" userDrawn="1">
          <p15:clr>
            <a:srgbClr val="F26B43"/>
          </p15:clr>
        </p15:guide>
        <p15:guide id="9" pos="7524" userDrawn="1">
          <p15:clr>
            <a:srgbClr val="F26B43"/>
          </p15:clr>
        </p15:guide>
        <p15:guide id="10" orient="horz" pos="792" userDrawn="1">
          <p15:clr>
            <a:srgbClr val="F26B43"/>
          </p15:clr>
        </p15:guide>
        <p15:guide id="11" orient="horz" pos="1400" userDrawn="1">
          <p15:clr>
            <a:srgbClr val="F26B43"/>
          </p15:clr>
        </p15:guide>
        <p15:guide id="12" orient="horz" pos="3883" userDrawn="1">
          <p15:clr>
            <a:srgbClr val="F26B43"/>
          </p15:clr>
        </p15:guide>
        <p15:guide id="13"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gif"/><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bertelsmann.sharepoint.com/sites/bportal_asys_insight/functions/marketing/AsySitePages/aSMarketingPictures.aspx" TargetMode="External"/><Relationship Id="rId3" Type="http://schemas.openxmlformats.org/officeDocument/2006/relationships/hyperlink" Target="https://help.sap.com/doc/saphelp_dimp50/5.0/de-DE/49/2dfe88088b11d396a9006094b9867b/content.htm" TargetMode="External"/><Relationship Id="rId7" Type="http://schemas.openxmlformats.org/officeDocument/2006/relationships/hyperlink" Target="https://twitter.com/SAPWebIDE"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hyperlink" Target="https://www.pmmag.com/articles/100624-customizing-the-client-experience" TargetMode="External"/><Relationship Id="rId5" Type="http://schemas.openxmlformats.org/officeDocument/2006/relationships/hyperlink" Target="http://craveinfotech.com/sap-cfsm-crave-field-service-manager/sap-cloud-platform-sap-cp/" TargetMode="External"/><Relationship Id="rId10" Type="http://schemas.openxmlformats.org/officeDocument/2006/relationships/hyperlink" Target="https://innovabee.de/blog-zur-einfuehrung-von-sap-s4hana-mit-sap-simple-finance-bei-innovabee/" TargetMode="External"/><Relationship Id="rId4" Type="http://schemas.openxmlformats.org/officeDocument/2006/relationships/hyperlink" Target="https://blogs.sap.com/2016/10/31/sap-fiori-2.0-now-available/" TargetMode="External"/><Relationship Id="rId9" Type="http://schemas.openxmlformats.org/officeDocument/2006/relationships/hyperlink" Target="https://mission-mobile.de/sap-fiori/"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3.xml"/><Relationship Id="rId1" Type="http://schemas.openxmlformats.org/officeDocument/2006/relationships/slideLayout" Target="../slideLayouts/slideLayout3.xml"/><Relationship Id="rId4" Type="http://schemas.openxmlformats.org/officeDocument/2006/relationships/slide" Target="slide52.xml"/></Relationships>
</file>

<file path=ppt/slides/_rels/slide3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slide" Target="slide29.xml"/><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slide" Target="slide33.xml"/><Relationship Id="rId9" Type="http://schemas.openxmlformats.org/officeDocument/2006/relationships/image" Target="../media/image27.png"/><Relationship Id="rId1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4.png"/><Relationship Id="rId3" Type="http://schemas.openxmlformats.org/officeDocument/2006/relationships/slide" Target="slide33.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25.png"/><Relationship Id="rId10" Type="http://schemas.openxmlformats.org/officeDocument/2006/relationships/image" Target="../media/image37.png"/><Relationship Id="rId4" Type="http://schemas.openxmlformats.org/officeDocument/2006/relationships/slide" Target="slide29.xml"/><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9.xml"/><Relationship Id="rId1" Type="http://schemas.openxmlformats.org/officeDocument/2006/relationships/slideLayout" Target="../slideLayouts/slideLayout3.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4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3.xml"/><Relationship Id="rId5" Type="http://schemas.openxmlformats.org/officeDocument/2006/relationships/slide" Target="slide65.xml"/><Relationship Id="rId4" Type="http://schemas.openxmlformats.org/officeDocument/2006/relationships/slide" Target="slide6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a:picLocks noGrp="1"/>
          </p:cNvPicPr>
          <p:nvPr>
            <p:ph type="pic" idx="2"/>
          </p:nvPr>
        </p:nvPicPr>
        <p:blipFill rotWithShape="1">
          <a:blip r:embed="rId3">
            <a:alphaModFix/>
          </a:blip>
          <a:srcRect t="11816" b="11815"/>
          <a:stretch/>
        </p:blipFill>
        <p:spPr>
          <a:xfrm>
            <a:off x="251975" y="1017588"/>
            <a:ext cx="11689200" cy="5580000"/>
          </a:xfrm>
          <a:prstGeom prst="rect">
            <a:avLst/>
          </a:prstGeom>
          <a:noFill/>
          <a:ln w="9525" cap="flat" cmpd="sng">
            <a:solidFill>
              <a:srgbClr val="BFC9D2"/>
            </a:solidFill>
            <a:prstDash val="solid"/>
            <a:round/>
            <a:headEnd type="none" w="sm" len="sm"/>
            <a:tailEnd type="none" w="sm" len="sm"/>
          </a:ln>
        </p:spPr>
      </p:pic>
      <p:sp>
        <p:nvSpPr>
          <p:cNvPr id="115" name="Google Shape;115;p15"/>
          <p:cNvSpPr txBox="1"/>
          <p:nvPr/>
        </p:nvSpPr>
        <p:spPr>
          <a:xfrm rot="-5400000">
            <a:off x="10666089" y="4524080"/>
            <a:ext cx="2827965" cy="200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300">
                <a:solidFill>
                  <a:srgbClr val="0070C0"/>
                </a:solidFill>
                <a:latin typeface="Calibri"/>
                <a:ea typeface="Calibri"/>
                <a:cs typeface="Calibri"/>
                <a:sym typeface="Calibri"/>
              </a:rPr>
              <a:t>ARVATO SYSTEMS</a:t>
            </a:r>
            <a:endParaRPr/>
          </a:p>
        </p:txBody>
      </p:sp>
      <p:sp>
        <p:nvSpPr>
          <p:cNvPr id="116" name="Google Shape;116;p15"/>
          <p:cNvSpPr txBox="1">
            <a:spLocks noGrp="1"/>
          </p:cNvSpPr>
          <p:nvPr>
            <p:ph type="ctrTitle"/>
          </p:nvPr>
        </p:nvSpPr>
        <p:spPr>
          <a:xfrm>
            <a:off x="630000" y="1260000"/>
            <a:ext cx="10916837" cy="5816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6"/>
              </a:buClr>
              <a:buSzPts val="4200"/>
              <a:buFont typeface="Calibri"/>
              <a:buNone/>
            </a:pPr>
            <a:r>
              <a:rPr lang="de-DE" sz="4200" b="0" i="0" u="none" strike="noStrike" cap="none">
                <a:solidFill>
                  <a:schemeClr val="accent6"/>
                </a:solidFill>
                <a:latin typeface="Calibri"/>
                <a:ea typeface="Calibri"/>
                <a:cs typeface="Calibri"/>
                <a:sym typeface="Calibri"/>
              </a:rPr>
              <a:t>Evaluierung der SAP Cloud Platform</a:t>
            </a:r>
            <a:endParaRPr sz="4200" b="0" i="0" u="none" strike="noStrike" cap="none">
              <a:solidFill>
                <a:schemeClr val="accent6"/>
              </a:solidFill>
              <a:latin typeface="Calibri"/>
              <a:ea typeface="Calibri"/>
              <a:cs typeface="Calibri"/>
              <a:sym typeface="Calibri"/>
            </a:endParaRPr>
          </a:p>
        </p:txBody>
      </p:sp>
      <p:sp>
        <p:nvSpPr>
          <p:cNvPr id="117" name="Google Shape;117;p15"/>
          <p:cNvSpPr txBox="1">
            <a:spLocks noGrp="1"/>
          </p:cNvSpPr>
          <p:nvPr>
            <p:ph type="subTitle" idx="1"/>
          </p:nvPr>
        </p:nvSpPr>
        <p:spPr>
          <a:xfrm>
            <a:off x="628650" y="2382401"/>
            <a:ext cx="76947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für die Entwicklung und Anwendung (energiewirtschaftlicher)</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Funktionen (Apps) am Beispiel einer selbst</a:t>
            </a:r>
            <a:endParaRPr dirty="0"/>
          </a:p>
          <a:p>
            <a:pPr marL="0" marR="0" lvl="0" indent="0" algn="l" rtl="0">
              <a:spcBef>
                <a:spcPts val="0"/>
              </a:spcBef>
              <a:spcAft>
                <a:spcPts val="0"/>
              </a:spcAft>
              <a:buClr>
                <a:schemeClr val="accent1"/>
              </a:buClr>
              <a:buSzPts val="1700"/>
              <a:buFont typeface="Noto Sans Symbols"/>
              <a:buNone/>
            </a:pPr>
            <a:r>
              <a:rPr lang="de-DE" sz="2000" b="0" i="0" u="none" strike="noStrike" cap="none" dirty="0">
                <a:solidFill>
                  <a:schemeClr val="accent1"/>
                </a:solidFill>
                <a:latin typeface="Calibri"/>
                <a:ea typeface="Calibri"/>
                <a:cs typeface="Calibri"/>
                <a:sym typeface="Calibri"/>
              </a:rPr>
              <a:t>entwickelten Funktion</a:t>
            </a:r>
            <a:endParaRPr sz="2000" b="0" i="0" u="none" strike="noStrike" cap="none" dirty="0">
              <a:solidFill>
                <a:schemeClr val="accent1"/>
              </a:solidFill>
              <a:latin typeface="Calibri"/>
              <a:ea typeface="Calibri"/>
              <a:cs typeface="Calibri"/>
              <a:sym typeface="Calibri"/>
            </a:endParaRPr>
          </a:p>
        </p:txBody>
      </p:sp>
      <p:sp>
        <p:nvSpPr>
          <p:cNvPr id="118" name="Google Shape;118;p15"/>
          <p:cNvSpPr txBox="1">
            <a:spLocks noGrp="1"/>
          </p:cNvSpPr>
          <p:nvPr>
            <p:ph type="body" idx="3"/>
          </p:nvPr>
        </p:nvSpPr>
        <p:spPr>
          <a:xfrm>
            <a:off x="9001011" y="6287925"/>
            <a:ext cx="2940164" cy="307777"/>
          </a:xfrm>
          <a:prstGeom prst="rect">
            <a:avLst/>
          </a:prstGeom>
          <a:solidFill>
            <a:schemeClr val="lt1"/>
          </a:solidFill>
          <a:ln>
            <a:noFill/>
          </a:ln>
        </p:spPr>
        <p:txBody>
          <a:bodyPr spcFirstLastPara="1" wrap="square" lIns="0" tIns="0" rIns="0" bIns="0" anchor="t" anchorCtr="0">
            <a:noAutofit/>
          </a:bodyPr>
          <a:lstStyle/>
          <a:p>
            <a:pPr marL="0" marR="0" lvl="0" indent="0" algn="r" rtl="0">
              <a:spcBef>
                <a:spcPts val="0"/>
              </a:spcBef>
              <a:spcAft>
                <a:spcPts val="0"/>
              </a:spcAft>
              <a:buClr>
                <a:schemeClr val="accent1"/>
              </a:buClr>
              <a:buSzPts val="1700"/>
              <a:buFont typeface="Noto Sans Symbols"/>
              <a:buNone/>
            </a:pPr>
            <a:r>
              <a:rPr lang="de-DE" sz="2000" b="0" i="0" u="none" strike="noStrike" cap="none">
                <a:solidFill>
                  <a:schemeClr val="accent1"/>
                </a:solidFill>
                <a:latin typeface="Calibri"/>
                <a:ea typeface="Calibri"/>
                <a:cs typeface="Calibri"/>
                <a:sym typeface="Calibri"/>
              </a:rPr>
              <a:t>Leipzig, 18. September 2018</a:t>
            </a:r>
            <a:endParaRPr sz="2000" b="0" i="0" u="none" strike="noStrike" cap="none">
              <a:solidFill>
                <a:schemeClr val="accent1"/>
              </a:solidFill>
              <a:latin typeface="Calibri"/>
              <a:ea typeface="Calibri"/>
              <a:cs typeface="Calibri"/>
              <a:sym typeface="Calibri"/>
            </a:endParaRPr>
          </a:p>
        </p:txBody>
      </p:sp>
      <p:sp>
        <p:nvSpPr>
          <p:cNvPr id="119" name="Google Shape;119;p15"/>
          <p:cNvSpPr txBox="1"/>
          <p:nvPr/>
        </p:nvSpPr>
        <p:spPr>
          <a:xfrm>
            <a:off x="630000" y="4193220"/>
            <a:ext cx="3694351" cy="4308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380"/>
              <a:buFont typeface="Noto Sans Symbols"/>
              <a:buNone/>
            </a:pPr>
            <a:r>
              <a:rPr lang="de-DE" sz="2800" cap="none">
                <a:solidFill>
                  <a:schemeClr val="accent6"/>
                </a:solidFill>
                <a:latin typeface="Calibri"/>
                <a:ea typeface="Calibri"/>
                <a:cs typeface="Calibri"/>
                <a:sym typeface="Calibri"/>
              </a:rPr>
              <a:t>Angela Stöckert</a:t>
            </a:r>
            <a:endParaRPr sz="2800" cap="none">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200517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10</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Tree>
    <p:extLst>
      <p:ext uri="{BB962C8B-B14F-4D97-AF65-F5344CB8AC3E}">
        <p14:creationId xmlns:p14="http://schemas.microsoft.com/office/powerpoint/2010/main" val="1030628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Tree>
    <p:extLst>
      <p:ext uri="{BB962C8B-B14F-4D97-AF65-F5344CB8AC3E}">
        <p14:creationId xmlns:p14="http://schemas.microsoft.com/office/powerpoint/2010/main" val="3072577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12</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6" name="Picture 6" descr="logo sap s4hana - SAP Simple Finance: Blog zur EinfÃ¼hrung von SAP S/4HANA mit bei Innovabee"/>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b="28017"/>
          <a:stretch/>
        </p:blipFill>
        <p:spPr bwMode="auto">
          <a:xfrm>
            <a:off x="6796412" y="1586484"/>
            <a:ext cx="4145283" cy="77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gebnis fÃ¼r sap ERP"/>
          <p:cNvPicPr>
            <a:picLocks noChangeAspect="1" noChangeArrowheads="1"/>
          </p:cNvPicPr>
          <p:nvPr/>
        </p:nvPicPr>
        <p:blipFill rotWithShape="1">
          <a:blip r:embed="rId4">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36;p21"/>
          <p:cNvPicPr preferRelativeResize="0"/>
          <p:nvPr/>
        </p:nvPicPr>
        <p:blipFill rotWithShape="1">
          <a:blip r:embed="rId5">
            <a:alphaModFix/>
          </a:blip>
          <a:srcRect t="5878" b="20520"/>
          <a:stretch/>
        </p:blipFill>
        <p:spPr>
          <a:xfrm>
            <a:off x="430475" y="2817234"/>
            <a:ext cx="4516429" cy="3638430"/>
          </a:xfrm>
          <a:prstGeom prst="rect">
            <a:avLst/>
          </a:prstGeom>
          <a:noFill/>
          <a:ln w="9525" cap="flat" cmpd="sng">
            <a:solidFill>
              <a:srgbClr val="BFC9D2"/>
            </a:solidFill>
            <a:prstDash val="solid"/>
            <a:round/>
            <a:headEnd type="none" w="sm" len="sm"/>
            <a:tailEnd type="none" w="sm" len="sm"/>
          </a:ln>
        </p:spPr>
      </p:pic>
      <p:sp>
        <p:nvSpPr>
          <p:cNvPr id="7" name="Pfeil nach rechts 6"/>
          <p:cNvSpPr/>
          <p:nvPr/>
        </p:nvSpPr>
        <p:spPr>
          <a:xfrm>
            <a:off x="4345042" y="1586484"/>
            <a:ext cx="2350008" cy="905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6">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044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13</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Problem</a:t>
            </a:r>
            <a:endParaRPr lang="de-DE" dirty="0"/>
          </a:p>
        </p:txBody>
      </p:sp>
      <p:pic>
        <p:nvPicPr>
          <p:cNvPr id="1026" name="Picture 2" descr="Bildergebnis fÃ¼r sap ERP"/>
          <p:cNvPicPr>
            <a:picLocks noChangeAspect="1" noChangeArrowheads="1"/>
          </p:cNvPicPr>
          <p:nvPr/>
        </p:nvPicPr>
        <p:blipFill rotWithShape="1">
          <a:blip r:embed="rId3">
            <a:extLst>
              <a:ext uri="{28A0092B-C50C-407E-A947-70E740481C1C}">
                <a14:useLocalDpi xmlns:a14="http://schemas.microsoft.com/office/drawing/2010/main" val="0"/>
              </a:ext>
            </a:extLst>
          </a:blip>
          <a:srcRect l="8316" t="20160" r="8164" b="25600"/>
          <a:stretch/>
        </p:blipFill>
        <p:spPr bwMode="auto">
          <a:xfrm>
            <a:off x="714485" y="1526973"/>
            <a:ext cx="2386584" cy="1033272"/>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rot="963154">
            <a:off x="3404742" y="2168537"/>
            <a:ext cx="1822495" cy="9777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pic>
        <p:nvPicPr>
          <p:cNvPr id="10" name="Picture 4" descr="Bildergebnis fÃ¼r sap fiori"/>
          <p:cNvPicPr>
            <a:picLocks noChangeAspect="1" noChangeArrowheads="1"/>
          </p:cNvPicPr>
          <p:nvPr/>
        </p:nvPicPr>
        <p:blipFill rotWithShape="1">
          <a:blip r:embed="rId4">
            <a:extLst>
              <a:ext uri="{28A0092B-C50C-407E-A947-70E740481C1C}">
                <a14:useLocalDpi xmlns:a14="http://schemas.microsoft.com/office/drawing/2010/main" val="0"/>
              </a:ext>
            </a:extLst>
          </a:blip>
          <a:srcRect t="812"/>
          <a:stretch/>
        </p:blipFill>
        <p:spPr bwMode="auto">
          <a:xfrm>
            <a:off x="5632704" y="2817234"/>
            <a:ext cx="6197105" cy="363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85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Werkzeug zur Lösung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50" y="1439889"/>
            <a:ext cx="5145981" cy="4574205"/>
          </a:xfrm>
          <a:prstGeom prst="rect">
            <a:avLst/>
          </a:prstGeom>
        </p:spPr>
      </p:pic>
    </p:spTree>
    <p:extLst>
      <p:ext uri="{BB962C8B-B14F-4D97-AF65-F5344CB8AC3E}">
        <p14:creationId xmlns:p14="http://schemas.microsoft.com/office/powerpoint/2010/main" val="130424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15</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Zielstellung</a:t>
            </a:r>
            <a:endParaRPr lang="de-DE" dirty="0"/>
          </a:p>
        </p:txBody>
      </p:sp>
      <p:sp>
        <p:nvSpPr>
          <p:cNvPr id="6" name="Rechteck 5"/>
          <p:cNvSpPr/>
          <p:nvPr/>
        </p:nvSpPr>
        <p:spPr>
          <a:xfrm>
            <a:off x="630001" y="2305616"/>
            <a:ext cx="10915198" cy="3170099"/>
          </a:xfrm>
          <a:prstGeom prst="rect">
            <a:avLst/>
          </a:prstGeom>
        </p:spPr>
        <p:txBody>
          <a:bodyPr wrap="square">
            <a:spAutoFit/>
          </a:bodyPr>
          <a:lstStyle/>
          <a:p>
            <a:pPr lvl="0" algn="ctr">
              <a:buClr>
                <a:schemeClr val="accent1"/>
              </a:buClr>
              <a:buSzPts val="1700"/>
            </a:pPr>
            <a:r>
              <a:rPr lang="de-DE" sz="4000" b="1" dirty="0" smtClean="0">
                <a:solidFill>
                  <a:schemeClr val="accent6"/>
                </a:solidFill>
                <a:ea typeface="Calibri"/>
                <a:cs typeface="Calibri"/>
                <a:sym typeface="Calibri"/>
              </a:rPr>
              <a:t>Evaluierung</a:t>
            </a:r>
            <a:r>
              <a:rPr lang="de-DE" sz="4000" b="1" dirty="0" smtClean="0">
                <a:solidFill>
                  <a:schemeClr val="accent1"/>
                </a:solidFill>
                <a:ea typeface="Calibri"/>
                <a:cs typeface="Calibri"/>
                <a:sym typeface="Calibri"/>
              </a:rPr>
              <a:t> </a:t>
            </a:r>
            <a:r>
              <a:rPr lang="de-DE" sz="4000" dirty="0" smtClean="0">
                <a:solidFill>
                  <a:schemeClr val="accent1"/>
                </a:solidFill>
                <a:ea typeface="Calibri"/>
                <a:cs typeface="Calibri"/>
                <a:sym typeface="Calibri"/>
              </a:rPr>
              <a:t>der</a:t>
            </a:r>
            <a:r>
              <a:rPr lang="de-DE" sz="4000" b="1" dirty="0" smtClean="0">
                <a:solidFill>
                  <a:schemeClr val="accent1"/>
                </a:solidFill>
                <a:ea typeface="Calibri"/>
                <a:cs typeface="Calibri"/>
                <a:sym typeface="Calibri"/>
              </a:rPr>
              <a:t> </a:t>
            </a:r>
            <a:r>
              <a:rPr lang="de-DE" sz="4000" b="1" dirty="0" smtClean="0">
                <a:solidFill>
                  <a:schemeClr val="accent6"/>
                </a:solidFill>
                <a:ea typeface="Calibri"/>
                <a:cs typeface="Calibri"/>
                <a:sym typeface="Calibri"/>
              </a:rPr>
              <a:t>SAP Cloud </a:t>
            </a:r>
            <a:r>
              <a:rPr lang="de-DE" sz="4000" b="1" dirty="0" err="1" smtClean="0">
                <a:solidFill>
                  <a:schemeClr val="accent6"/>
                </a:solidFill>
                <a:ea typeface="Calibri"/>
                <a:cs typeface="Calibri"/>
                <a:sym typeface="Calibri"/>
              </a:rPr>
              <a:t>Platform</a:t>
            </a:r>
            <a:r>
              <a:rPr lang="de-DE" sz="4000" b="1" dirty="0" smtClean="0">
                <a:solidFill>
                  <a:schemeClr val="accent6"/>
                </a:solidFill>
                <a:ea typeface="Calibri"/>
                <a:cs typeface="Calibri"/>
                <a:sym typeface="Calibri"/>
              </a:rPr>
              <a:t> </a:t>
            </a:r>
            <a:r>
              <a:rPr lang="de-DE" sz="4000" dirty="0" smtClean="0">
                <a:solidFill>
                  <a:schemeClr val="accent1"/>
                </a:solidFill>
                <a:ea typeface="Calibri"/>
                <a:cs typeface="Calibri"/>
                <a:sym typeface="Calibri"/>
              </a:rPr>
              <a:t>für </a:t>
            </a:r>
            <a:r>
              <a:rPr lang="de-DE" sz="4000" dirty="0">
                <a:solidFill>
                  <a:schemeClr val="accent1"/>
                </a:solidFill>
                <a:ea typeface="Calibri"/>
                <a:cs typeface="Calibri"/>
                <a:sym typeface="Calibri"/>
              </a:rPr>
              <a:t>die Entwicklung und Anwendung</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energiewirtschaftlicher</a:t>
            </a:r>
            <a:r>
              <a:rPr lang="de-DE" sz="4000" b="1" dirty="0">
                <a:solidFill>
                  <a:schemeClr val="accent1"/>
                </a:solidFill>
                <a:ea typeface="Calibri"/>
                <a:cs typeface="Calibri"/>
                <a:sym typeface="Calibri"/>
              </a:rPr>
              <a:t>)</a:t>
            </a:r>
            <a:endParaRPr lang="de-DE" sz="3600" b="1" dirty="0"/>
          </a:p>
          <a:p>
            <a:pPr lvl="0" algn="ctr">
              <a:buClr>
                <a:schemeClr val="accent1"/>
              </a:buClr>
              <a:buSzPts val="1700"/>
            </a:pPr>
            <a:r>
              <a:rPr lang="de-DE" sz="4000" dirty="0">
                <a:solidFill>
                  <a:schemeClr val="accent1"/>
                </a:solidFill>
                <a:ea typeface="Calibri"/>
                <a:cs typeface="Calibri"/>
                <a:sym typeface="Calibri"/>
              </a:rPr>
              <a:t>Funktionen</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Apps</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am Beispiel einer</a:t>
            </a:r>
            <a:r>
              <a:rPr lang="de-DE" sz="4000" b="1" dirty="0">
                <a:solidFill>
                  <a:schemeClr val="accent1"/>
                </a:solidFill>
                <a:ea typeface="Calibri"/>
                <a:cs typeface="Calibri"/>
                <a:sym typeface="Calibri"/>
              </a:rPr>
              <a:t> </a:t>
            </a:r>
            <a:r>
              <a:rPr lang="de-DE" sz="4000" b="1" dirty="0">
                <a:solidFill>
                  <a:schemeClr val="accent6"/>
                </a:solidFill>
                <a:ea typeface="Calibri"/>
                <a:cs typeface="Calibri"/>
                <a:sym typeface="Calibri"/>
              </a:rPr>
              <a:t>selbst</a:t>
            </a:r>
            <a:endParaRPr lang="de-DE" sz="3600" b="1" dirty="0">
              <a:solidFill>
                <a:schemeClr val="accent6"/>
              </a:solidFill>
            </a:endParaRPr>
          </a:p>
          <a:p>
            <a:pPr lvl="0" algn="ctr">
              <a:buClr>
                <a:schemeClr val="accent1"/>
              </a:buClr>
              <a:buSzPts val="1700"/>
            </a:pPr>
            <a:r>
              <a:rPr lang="de-DE" sz="4000" b="1" dirty="0">
                <a:solidFill>
                  <a:schemeClr val="accent6"/>
                </a:solidFill>
                <a:ea typeface="Calibri"/>
                <a:cs typeface="Calibri"/>
                <a:sym typeface="Calibri"/>
              </a:rPr>
              <a:t>entwickelten</a:t>
            </a:r>
            <a:r>
              <a:rPr lang="de-DE" sz="4000" b="1" dirty="0">
                <a:solidFill>
                  <a:schemeClr val="accent1"/>
                </a:solidFill>
                <a:ea typeface="Calibri"/>
                <a:cs typeface="Calibri"/>
                <a:sym typeface="Calibri"/>
              </a:rPr>
              <a:t> </a:t>
            </a:r>
            <a:r>
              <a:rPr lang="de-DE" sz="4000" dirty="0">
                <a:solidFill>
                  <a:schemeClr val="accent1"/>
                </a:solidFill>
                <a:ea typeface="Calibri"/>
                <a:cs typeface="Calibri"/>
                <a:sym typeface="Calibri"/>
              </a:rPr>
              <a:t>Funktion</a:t>
            </a:r>
          </a:p>
        </p:txBody>
      </p:sp>
    </p:spTree>
    <p:extLst>
      <p:ext uri="{BB962C8B-B14F-4D97-AF65-F5344CB8AC3E}">
        <p14:creationId xmlns:p14="http://schemas.microsoft.com/office/powerpoint/2010/main" val="696782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platzhalter 16"/>
          <p:cNvSpPr>
            <a:spLocks noGrp="1"/>
          </p:cNvSpPr>
          <p:nvPr>
            <p:ph type="body" sz="quarter" idx="13"/>
          </p:nvPr>
        </p:nvSpPr>
        <p:spPr>
          <a:xfrm>
            <a:off x="630002" y="1260000"/>
            <a:ext cx="6217198" cy="5663089"/>
          </a:xfrm>
        </p:spPr>
        <p:txBody>
          <a:bodyPr/>
          <a:lstStyle/>
          <a:p>
            <a:pPr>
              <a:lnSpc>
                <a:spcPct val="150000"/>
              </a:lnSpc>
              <a:buFont typeface="Arial" panose="020B0604020202020204" pitchFamily="34" charset="0"/>
              <a:buChar char="•"/>
            </a:pPr>
            <a:r>
              <a:rPr lang="de-DE" dirty="0" smtClean="0"/>
              <a:t>Auswahl der umzusetzenden Transaktion</a:t>
            </a:r>
          </a:p>
          <a:p>
            <a:pPr lvl="1">
              <a:lnSpc>
                <a:spcPct val="150000"/>
              </a:lnSpc>
            </a:pPr>
            <a:r>
              <a:rPr lang="de-DE" dirty="0" smtClean="0"/>
              <a:t>Analyse</a:t>
            </a:r>
          </a:p>
          <a:p>
            <a:pPr lvl="1">
              <a:lnSpc>
                <a:spcPct val="150000"/>
              </a:lnSpc>
            </a:pPr>
            <a:r>
              <a:rPr lang="de-DE" dirty="0" smtClean="0"/>
              <a:t>Funktionale Anforderungen</a:t>
            </a:r>
          </a:p>
          <a:p>
            <a:pPr lvl="1">
              <a:lnSpc>
                <a:spcPct val="150000"/>
              </a:lnSpc>
            </a:pPr>
            <a:r>
              <a:rPr lang="de-DE" dirty="0" smtClean="0"/>
              <a:t>Verfügbarkeitsprüfung</a:t>
            </a:r>
          </a:p>
          <a:p>
            <a:pPr>
              <a:lnSpc>
                <a:spcPct val="150000"/>
              </a:lnSpc>
              <a:buFont typeface="Arial" panose="020B0604020202020204" pitchFamily="34" charset="0"/>
              <a:buChar char="•"/>
            </a:pPr>
            <a:r>
              <a:rPr lang="de-DE" dirty="0" smtClean="0"/>
              <a:t>Anwendungsarchitektur</a:t>
            </a:r>
          </a:p>
          <a:p>
            <a:pPr>
              <a:lnSpc>
                <a:spcPct val="150000"/>
              </a:lnSpc>
              <a:buFont typeface="Arial" panose="020B0604020202020204" pitchFamily="34" charset="0"/>
              <a:buChar char="•"/>
            </a:pPr>
            <a:r>
              <a:rPr lang="de-DE" dirty="0" smtClean="0"/>
              <a:t>Sicherheit</a:t>
            </a:r>
          </a:p>
          <a:p>
            <a:pPr>
              <a:lnSpc>
                <a:spcPct val="150000"/>
              </a:lnSpc>
              <a:buFont typeface="Arial" panose="020B0604020202020204" pitchFamily="34" charset="0"/>
              <a:buChar char="•"/>
            </a:pPr>
            <a:r>
              <a:rPr lang="de-DE" dirty="0" smtClean="0"/>
              <a:t>Entwicklungsumgebung -&gt; SAP Web IDE</a:t>
            </a:r>
          </a:p>
          <a:p>
            <a:pPr>
              <a:lnSpc>
                <a:spcPct val="150000"/>
              </a:lnSpc>
              <a:buFont typeface="Arial" panose="020B0604020202020204" pitchFamily="34" charset="0"/>
              <a:buChar char="•"/>
            </a:pPr>
            <a:r>
              <a:rPr lang="de-DE" dirty="0" smtClean="0"/>
              <a:t>Evaluierungskriterien</a:t>
            </a:r>
          </a:p>
          <a:p>
            <a:endParaRPr lang="de-DE" dirty="0" smtClean="0"/>
          </a:p>
          <a:p>
            <a:endParaRPr lang="de-DE" dirty="0" smtClean="0"/>
          </a:p>
          <a:p>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2" name="Datumsplatzhalter 1"/>
          <p:cNvSpPr>
            <a:spLocks noGrp="1"/>
          </p:cNvSpPr>
          <p:nvPr>
            <p:ph type="dt" sz="half" idx="10"/>
          </p:nvPr>
        </p:nvSpPr>
        <p:spPr/>
        <p:txBody>
          <a:bodyPr/>
          <a:lstStyle/>
          <a:p>
            <a:r>
              <a:rPr lang="de-DE" smtClean="0"/>
              <a:t>18/09/18</a:t>
            </a:r>
            <a:endParaRPr lang="de-DE"/>
          </a:p>
        </p:txBody>
      </p:sp>
      <p:sp>
        <p:nvSpPr>
          <p:cNvPr id="16" name="Titel 15"/>
          <p:cNvSpPr>
            <a:spLocks noGrp="1"/>
          </p:cNvSpPr>
          <p:nvPr>
            <p:ph type="title"/>
          </p:nvPr>
        </p:nvSpPr>
        <p:spPr>
          <a:xfrm>
            <a:off x="630001" y="351299"/>
            <a:ext cx="9780091" cy="443198"/>
          </a:xfrm>
        </p:spPr>
        <p:txBody>
          <a:bodyPr/>
          <a:lstStyle/>
          <a:p>
            <a:r>
              <a:rPr lang="de-DE" dirty="0" smtClean="0"/>
              <a:t>Vorgehen</a:t>
            </a:r>
            <a:endParaRPr lang="de-DE" dirty="0"/>
          </a:p>
        </p:txBody>
      </p:sp>
      <p:sp>
        <p:nvSpPr>
          <p:cNvPr id="4" name="Foliennummernplatzhalter 3"/>
          <p:cNvSpPr>
            <a:spLocks noGrp="1"/>
          </p:cNvSpPr>
          <p:nvPr>
            <p:ph type="sldNum" idx="4294967295"/>
          </p:nvPr>
        </p:nvSpPr>
        <p:spPr>
          <a:xfrm>
            <a:off x="11909425" y="6662738"/>
            <a:ext cx="285750" cy="123825"/>
          </a:xfrm>
        </p:spPr>
        <p:txBody>
          <a:bodyPr/>
          <a:lstStyle/>
          <a:p>
            <a:pPr marL="0" lvl="0" indent="0" algn="r" rtl="0">
              <a:spcBef>
                <a:spcPts val="0"/>
              </a:spcBef>
              <a:spcAft>
                <a:spcPts val="0"/>
              </a:spcAft>
              <a:buNone/>
            </a:pPr>
            <a:fld id="{00000000-1234-1234-1234-123412341234}" type="slidenum">
              <a:rPr lang="de-DE" smtClean="0"/>
              <a:t>16</a:t>
            </a:fld>
            <a:endParaRPr lang="de-DE"/>
          </a:p>
        </p:txBody>
      </p:sp>
    </p:spTree>
    <p:extLst>
      <p:ext uri="{BB962C8B-B14F-4D97-AF65-F5344CB8AC3E}">
        <p14:creationId xmlns:p14="http://schemas.microsoft.com/office/powerpoint/2010/main" val="24920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17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Transaktion „BP“</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96" y="1212036"/>
            <a:ext cx="7317383" cy="370442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666" y="4255239"/>
            <a:ext cx="8794242" cy="2179509"/>
          </a:xfrm>
          <a:prstGeom prst="rect">
            <a:avLst/>
          </a:prstGeom>
          <a:ln w="28575">
            <a:solidFill>
              <a:schemeClr val="accent1"/>
            </a:solidFill>
          </a:ln>
        </p:spPr>
      </p:pic>
    </p:spTree>
    <p:extLst>
      <p:ext uri="{BB962C8B-B14F-4D97-AF65-F5344CB8AC3E}">
        <p14:creationId xmlns:p14="http://schemas.microsoft.com/office/powerpoint/2010/main" val="144032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p:txBody>
          <a:bodyPr/>
          <a:lstStyle/>
          <a:p>
            <a:r>
              <a:rPr lang="de-DE" dirty="0" smtClean="0"/>
              <a:t>Evaluierungskriterien</a:t>
            </a:r>
            <a:endParaRPr lang="de-DE" dirty="0"/>
          </a:p>
        </p:txBody>
      </p:sp>
    </p:spTree>
    <p:extLst>
      <p:ext uri="{BB962C8B-B14F-4D97-AF65-F5344CB8AC3E}">
        <p14:creationId xmlns:p14="http://schemas.microsoft.com/office/powerpoint/2010/main" val="2951353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19</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3" name="Grafik 2"/>
          <p:cNvPicPr>
            <a:picLocks noChangeAspect="1"/>
          </p:cNvPicPr>
          <p:nvPr/>
        </p:nvPicPr>
        <p:blipFill rotWithShape="1">
          <a:blip r:embed="rId3"/>
          <a:srcRect l="2200" t="1014" r="2876" b="1"/>
          <a:stretch/>
        </p:blipFill>
        <p:spPr>
          <a:xfrm>
            <a:off x="790575" y="1106179"/>
            <a:ext cx="9287509" cy="4789796"/>
          </a:xfrm>
          <a:prstGeom prst="rect">
            <a:avLst/>
          </a:prstGeom>
        </p:spPr>
      </p:pic>
      <p:pic>
        <p:nvPicPr>
          <p:cNvPr id="4" name="Grafik 3"/>
          <p:cNvPicPr>
            <a:picLocks noChangeAspect="1"/>
          </p:cNvPicPr>
          <p:nvPr/>
        </p:nvPicPr>
        <p:blipFill rotWithShape="1">
          <a:blip r:embed="rId4"/>
          <a:srcRect l="3588" t="8333" r="18833"/>
          <a:stretch/>
        </p:blipFill>
        <p:spPr>
          <a:xfrm>
            <a:off x="8546774" y="4722427"/>
            <a:ext cx="3295650" cy="1720056"/>
          </a:xfrm>
          <a:prstGeom prst="rect">
            <a:avLst/>
          </a:prstGeom>
          <a:ln w="57150">
            <a:noFill/>
          </a:ln>
        </p:spPr>
      </p:pic>
    </p:spTree>
    <p:extLst>
      <p:ext uri="{BB962C8B-B14F-4D97-AF65-F5344CB8AC3E}">
        <p14:creationId xmlns:p14="http://schemas.microsoft.com/office/powerpoint/2010/main" val="3793387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3"/>
          </p:nvPr>
        </p:nvSpPr>
        <p:spPr>
          <a:xfrm>
            <a:off x="630002" y="1260000"/>
            <a:ext cx="5271165" cy="4508927"/>
          </a:xfrm>
        </p:spPr>
        <p:txBody>
          <a:bodyPr/>
          <a:lstStyle/>
          <a:p>
            <a:pPr>
              <a:lnSpc>
                <a:spcPct val="150000"/>
              </a:lnSpc>
              <a:spcAft>
                <a:spcPts val="600"/>
              </a:spcAft>
              <a:buFont typeface="Arial" panose="020B0604020202020204" pitchFamily="34" charset="0"/>
              <a:buChar char="•"/>
            </a:pPr>
            <a:r>
              <a:rPr lang="de-DE" sz="2000" dirty="0" smtClean="0"/>
              <a:t>SAP Cloud </a:t>
            </a:r>
            <a:r>
              <a:rPr lang="de-DE" sz="2000" dirty="0" err="1" smtClean="0"/>
              <a:t>Platform</a:t>
            </a:r>
            <a:endParaRPr lang="de-DE" sz="2000" dirty="0" smtClean="0"/>
          </a:p>
          <a:p>
            <a:pPr>
              <a:lnSpc>
                <a:spcPct val="150000"/>
              </a:lnSpc>
              <a:spcAft>
                <a:spcPts val="600"/>
              </a:spcAft>
              <a:buFont typeface="Arial" panose="020B0604020202020204" pitchFamily="34" charset="0"/>
              <a:buChar char="•"/>
            </a:pPr>
            <a:r>
              <a:rPr lang="de-DE" sz="2000" dirty="0" smtClean="0"/>
              <a:t>Zielstellung</a:t>
            </a:r>
          </a:p>
          <a:p>
            <a:pPr>
              <a:lnSpc>
                <a:spcPct val="150000"/>
              </a:lnSpc>
              <a:spcAft>
                <a:spcPts val="600"/>
              </a:spcAft>
              <a:buFont typeface="Arial" panose="020B0604020202020204" pitchFamily="34" charset="0"/>
              <a:buChar char="•"/>
            </a:pPr>
            <a:r>
              <a:rPr lang="de-DE" sz="2000" dirty="0" smtClean="0"/>
              <a:t>Vorgehen</a:t>
            </a:r>
          </a:p>
          <a:p>
            <a:pPr>
              <a:lnSpc>
                <a:spcPct val="150000"/>
              </a:lnSpc>
              <a:spcAft>
                <a:spcPts val="600"/>
              </a:spcAft>
              <a:buFont typeface="Arial" panose="020B0604020202020204" pitchFamily="34" charset="0"/>
              <a:buChar char="•"/>
            </a:pPr>
            <a:r>
              <a:rPr lang="de-DE" sz="2000" dirty="0" smtClean="0"/>
              <a:t>Ergebnisse</a:t>
            </a:r>
          </a:p>
          <a:p>
            <a:pPr>
              <a:lnSpc>
                <a:spcPct val="150000"/>
              </a:lnSpc>
              <a:spcAft>
                <a:spcPts val="600"/>
              </a:spcAft>
              <a:buFont typeface="Arial" panose="020B0604020202020204" pitchFamily="34" charset="0"/>
              <a:buChar char="•"/>
            </a:pPr>
            <a:r>
              <a:rPr lang="de-DE" sz="2000" dirty="0" smtClean="0"/>
              <a:t>Fazit</a:t>
            </a:r>
          </a:p>
          <a:p>
            <a:pPr>
              <a:lnSpc>
                <a:spcPct val="150000"/>
              </a:lnSpc>
              <a:spcAft>
                <a:spcPts val="600"/>
              </a:spcAft>
              <a:buFont typeface="Arial" panose="020B0604020202020204" pitchFamily="34" charset="0"/>
              <a:buChar char="•"/>
            </a:pPr>
            <a:r>
              <a:rPr lang="de-DE" sz="2000" dirty="0" smtClean="0"/>
              <a:t>Ausblick</a:t>
            </a:r>
          </a:p>
          <a:p>
            <a:pPr>
              <a:buFont typeface="Arial" panose="020B0604020202020204" pitchFamily="34" charset="0"/>
              <a:buChar char="•"/>
            </a:pPr>
            <a:endParaRPr lang="de-DE" dirty="0" smtClean="0"/>
          </a:p>
          <a:p>
            <a:pPr>
              <a:buFont typeface="Arial" panose="020B0604020202020204" pitchFamily="34" charset="0"/>
              <a:buChar char="•"/>
            </a:pPr>
            <a:endParaRPr lang="de-DE" dirty="0"/>
          </a:p>
        </p:txBody>
      </p:sp>
      <p:sp>
        <p:nvSpPr>
          <p:cNvPr id="6" name="Titel 5"/>
          <p:cNvSpPr>
            <a:spLocks noGrp="1"/>
          </p:cNvSpPr>
          <p:nvPr>
            <p:ph type="title"/>
          </p:nvPr>
        </p:nvSpPr>
        <p:spPr>
          <a:xfrm>
            <a:off x="630001" y="351299"/>
            <a:ext cx="9780091" cy="443198"/>
          </a:xfrm>
        </p:spPr>
        <p:txBody>
          <a:bodyPr/>
          <a:lstStyle/>
          <a:p>
            <a:r>
              <a:rPr lang="de-DE" dirty="0" smtClean="0"/>
              <a:t>Übersicht</a:t>
            </a:r>
            <a:endParaRPr lang="de-DE" dirty="0"/>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32731" r="21492"/>
          <a:stretch/>
        </p:blipFill>
        <p:spPr>
          <a:xfrm>
            <a:off x="6076335" y="1176269"/>
            <a:ext cx="5710065" cy="5312798"/>
          </a:xfrm>
          <a:prstGeom prst="rect">
            <a:avLst/>
          </a:prstGeom>
        </p:spPr>
      </p:pic>
    </p:spTree>
    <p:extLst>
      <p:ext uri="{BB962C8B-B14F-4D97-AF65-F5344CB8AC3E}">
        <p14:creationId xmlns:p14="http://schemas.microsoft.com/office/powerpoint/2010/main" val="718890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25"/>
          <p:cNvSpPr/>
          <p:nvPr/>
        </p:nvSpPr>
        <p:spPr>
          <a:xfrm>
            <a:off x="247650" y="1019649"/>
            <a:ext cx="11696700" cy="5571652"/>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5400" dirty="0" smtClean="0">
                <a:solidFill>
                  <a:schemeClr val="lt1"/>
                </a:solidFill>
                <a:latin typeface="Calibri"/>
                <a:ea typeface="Calibri"/>
                <a:cs typeface="Calibri"/>
                <a:sym typeface="Calibri"/>
              </a:rPr>
              <a:t>Machbarkeit</a:t>
            </a:r>
          </a:p>
          <a:p>
            <a:pPr marL="0" marR="0" lvl="0" indent="0" algn="ctr" rtl="0">
              <a:spcBef>
                <a:spcPts val="0"/>
              </a:spcBef>
              <a:spcAft>
                <a:spcPts val="0"/>
              </a:spcAft>
              <a:buNone/>
            </a:pPr>
            <a:endParaRPr lang="de-DE" sz="5400" dirty="0">
              <a:solidFill>
                <a:schemeClr val="lt1"/>
              </a:solidFill>
              <a:latin typeface="Calibri"/>
              <a:ea typeface="Calibri"/>
              <a:cs typeface="Calibri"/>
              <a:sym typeface="Calibri"/>
            </a:endParaRPr>
          </a:p>
          <a:p>
            <a:pPr marL="0" marR="0" lvl="0" indent="0" algn="ctr" rtl="0">
              <a:spcBef>
                <a:spcPts val="0"/>
              </a:spcBef>
              <a:spcAft>
                <a:spcPts val="0"/>
              </a:spcAft>
              <a:buNone/>
            </a:pPr>
            <a:endParaRPr lang="de-DE" sz="5400" dirty="0" smtClean="0">
              <a:solidFill>
                <a:schemeClr val="lt1"/>
              </a:solidFill>
              <a:latin typeface="Calibri"/>
              <a:ea typeface="Calibri"/>
              <a:cs typeface="Calibri"/>
              <a:sym typeface="Calibri"/>
            </a:endParaRPr>
          </a:p>
          <a:p>
            <a:pPr marL="0" marR="0" lvl="0" indent="0" algn="ctr" rtl="0">
              <a:spcBef>
                <a:spcPts val="0"/>
              </a:spcBef>
              <a:spcAft>
                <a:spcPts val="0"/>
              </a:spcAft>
              <a:buNone/>
            </a:pPr>
            <a:endParaRPr sz="5400" dirty="0">
              <a:solidFill>
                <a:schemeClr val="lt1"/>
              </a:solidFill>
              <a:latin typeface="Calibri"/>
              <a:ea typeface="Calibri"/>
              <a:cs typeface="Calibri"/>
              <a:sym typeface="Calibri"/>
            </a:endParaRPr>
          </a:p>
        </p:txBody>
      </p:sp>
      <p:sp>
        <p:nvSpPr>
          <p:cNvPr id="288" name="Google Shape;288;p25"/>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89" name="Google Shape;289;p25"/>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90" name="Google Shape;290;p25"/>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20</a:t>
            </a:fld>
            <a:endParaRPr sz="800">
              <a:solidFill>
                <a:srgbClr val="686868"/>
              </a:solidFill>
              <a:latin typeface="Calibri"/>
              <a:ea typeface="Calibri"/>
              <a:cs typeface="Calibri"/>
              <a:sym typeface="Calibri"/>
            </a:endParaRPr>
          </a:p>
        </p:txBody>
      </p:sp>
      <p:sp>
        <p:nvSpPr>
          <p:cNvPr id="291" name="Google Shape;291;p25"/>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dirty="0" smtClean="0"/>
              <a:t>Anwendung</a:t>
            </a:r>
            <a:endParaRPr sz="3200" b="0" i="0" u="none" strike="noStrike" cap="none" dirty="0">
              <a:solidFill>
                <a:schemeClr val="accent1"/>
              </a:solidFill>
              <a:latin typeface="Calibri"/>
              <a:ea typeface="Calibri"/>
              <a:cs typeface="Calibri"/>
              <a:sym typeface="Calibri"/>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26" y="3805475"/>
            <a:ext cx="1449347" cy="1465818"/>
          </a:xfrm>
          <a:prstGeom prst="rect">
            <a:avLst/>
          </a:prstGeom>
        </p:spPr>
      </p:pic>
    </p:spTree>
    <p:extLst>
      <p:ext uri="{BB962C8B-B14F-4D97-AF65-F5344CB8AC3E}">
        <p14:creationId xmlns:p14="http://schemas.microsoft.com/office/powerpoint/2010/main" val="9100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446752" y="1121214"/>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Sprach- und Auflösungsänderungen zur Laufzeit</a:t>
            </a:r>
            <a:endParaRPr sz="1800" dirty="0">
              <a:solidFill>
                <a:schemeClr val="lt1"/>
              </a:solidFill>
              <a:latin typeface="Calibri"/>
              <a:ea typeface="Calibri"/>
              <a:cs typeface="Calibri"/>
              <a:sym typeface="Calibri"/>
            </a:endParaRPr>
          </a:p>
        </p:txBody>
      </p:sp>
      <p:sp>
        <p:nvSpPr>
          <p:cNvPr id="320" name="Google Shape;320;p2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21" name="Google Shape;321;p2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22" name="Google Shape;322;p28"/>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21</a:t>
            </a:fld>
            <a:endParaRPr sz="800">
              <a:solidFill>
                <a:srgbClr val="686868"/>
              </a:solidFill>
              <a:latin typeface="Calibri"/>
              <a:ea typeface="Calibri"/>
              <a:cs typeface="Calibri"/>
              <a:sym typeface="Calibri"/>
            </a:endParaRPr>
          </a:p>
        </p:txBody>
      </p:sp>
      <p:sp>
        <p:nvSpPr>
          <p:cNvPr id="323" name="Google Shape;323;p2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Evaluierung</a:t>
            </a:r>
            <a:endParaRPr sz="3200" b="0" i="0" u="none" strike="noStrike" cap="none" dirty="0">
              <a:solidFill>
                <a:schemeClr val="accent1"/>
              </a:solidFill>
              <a:latin typeface="Calibri"/>
              <a:ea typeface="Calibri"/>
              <a:cs typeface="Calibri"/>
              <a:sym typeface="Calibri"/>
            </a:endParaRPr>
          </a:p>
        </p:txBody>
      </p:sp>
      <p:sp>
        <p:nvSpPr>
          <p:cNvPr id="324" name="Google Shape;324;p28"/>
          <p:cNvSpPr/>
          <p:nvPr/>
        </p:nvSpPr>
        <p:spPr>
          <a:xfrm>
            <a:off x="7067335" y="1190626"/>
            <a:ext cx="2232896" cy="1085850"/>
          </a:xfrm>
          <a:prstGeom prst="rect">
            <a:avLst/>
          </a:prstGeom>
          <a:solidFill>
            <a:schemeClr val="bg2"/>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accent1"/>
              </a:buClr>
              <a:buSzPts val="1800"/>
              <a:buFont typeface="Calibri"/>
              <a:buChar char="-"/>
            </a:pPr>
            <a:r>
              <a:rPr lang="de-DE"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Unpraktische </a:t>
            </a:r>
            <a: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Namens-</a:t>
            </a:r>
            <a:br>
              <a:rPr lang="de-DE" sz="1800" dirty="0"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br>
            <a:r>
              <a:rPr lang="de-DE" sz="1800" dirty="0" err="1" smtClean="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konventionen</a:t>
            </a:r>
            <a:endParaRPr sz="1800"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325" name="Google Shape;325;p28"/>
          <p:cNvSpPr/>
          <p:nvPr/>
        </p:nvSpPr>
        <p:spPr>
          <a:xfrm>
            <a:off x="434148" y="3218996"/>
            <a:ext cx="1937577" cy="957863"/>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Anwendungs-</a:t>
            </a:r>
            <a:endParaRPr sz="1800" dirty="0">
              <a:solidFill>
                <a:schemeClr val="lt1"/>
              </a:solidFill>
              <a:latin typeface="Calibri"/>
              <a:ea typeface="Calibri"/>
              <a:cs typeface="Calibri"/>
              <a:sym typeface="Calibri"/>
            </a:endParaRPr>
          </a:p>
          <a:p>
            <a:pPr marL="342900" marR="0" lvl="0" indent="0" algn="l" rtl="0">
              <a:spcBef>
                <a:spcPts val="0"/>
              </a:spcBef>
              <a:spcAft>
                <a:spcPts val="0"/>
              </a:spcAft>
              <a:buNone/>
            </a:pPr>
            <a:r>
              <a:rPr lang="de-DE" sz="1800" dirty="0">
                <a:solidFill>
                  <a:schemeClr val="lt1"/>
                </a:solidFill>
                <a:latin typeface="Calibri"/>
                <a:ea typeface="Calibri"/>
                <a:cs typeface="Calibri"/>
                <a:sym typeface="Calibri"/>
              </a:rPr>
              <a:t>vorlagen</a:t>
            </a:r>
            <a:endParaRPr sz="1600" dirty="0">
              <a:solidFill>
                <a:schemeClr val="lt1"/>
              </a:solidFill>
              <a:latin typeface="Calibri"/>
              <a:ea typeface="Calibri"/>
              <a:cs typeface="Calibri"/>
              <a:sym typeface="Calibri"/>
            </a:endParaRPr>
          </a:p>
        </p:txBody>
      </p:sp>
      <p:sp>
        <p:nvSpPr>
          <p:cNvPr id="326" name="Google Shape;326;p28"/>
          <p:cNvSpPr/>
          <p:nvPr/>
        </p:nvSpPr>
        <p:spPr>
          <a:xfrm>
            <a:off x="9494167" y="1190625"/>
            <a:ext cx="2232896" cy="1085850"/>
          </a:xfrm>
          <a:prstGeom prst="rect">
            <a:avLst/>
          </a:prstGeom>
          <a:solidFill>
            <a:schemeClr val="bg2"/>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1800"/>
              <a:buFont typeface="Calibri"/>
              <a:buChar char="-"/>
            </a:pPr>
            <a:r>
              <a:rPr lang="de-DE"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rPr>
              <a:t>Projekte im Arbeitsbereich nicht schließbar</a:t>
            </a:r>
            <a:endParaRPr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327" name="Google Shape;327;p28"/>
          <p:cNvSpPr/>
          <p:nvPr/>
        </p:nvSpPr>
        <p:spPr>
          <a:xfrm>
            <a:off x="449899" y="4267887"/>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Anbindung an SAP Translation Hub</a:t>
            </a:r>
            <a:endParaRPr sz="1800" dirty="0">
              <a:solidFill>
                <a:schemeClr val="lt1"/>
              </a:solidFill>
              <a:latin typeface="Calibri"/>
              <a:ea typeface="Calibri"/>
              <a:cs typeface="Calibri"/>
              <a:sym typeface="Calibri"/>
            </a:endParaRPr>
          </a:p>
        </p:txBody>
      </p:sp>
      <p:pic>
        <p:nvPicPr>
          <p:cNvPr id="328" name="Google Shape;328;p28"/>
          <p:cNvPicPr preferRelativeResize="0"/>
          <p:nvPr/>
        </p:nvPicPr>
        <p:blipFill rotWithShape="1">
          <a:blip r:embed="rId3">
            <a:alphaModFix/>
          </a:blip>
          <a:srcRect/>
          <a:stretch/>
        </p:blipFill>
        <p:spPr>
          <a:xfrm>
            <a:off x="5519221" y="2982264"/>
            <a:ext cx="6322142" cy="3511867"/>
          </a:xfrm>
          <a:prstGeom prst="rect">
            <a:avLst/>
          </a:prstGeom>
          <a:noFill/>
          <a:ln>
            <a:noFill/>
          </a:ln>
        </p:spPr>
      </p:pic>
      <p:sp>
        <p:nvSpPr>
          <p:cNvPr id="329" name="Google Shape;329;p28"/>
          <p:cNvSpPr/>
          <p:nvPr/>
        </p:nvSpPr>
        <p:spPr>
          <a:xfrm>
            <a:off x="4773663" y="1083044"/>
            <a:ext cx="2177784" cy="1828380"/>
          </a:xfrm>
          <a:prstGeom prst="rect">
            <a:avLst/>
          </a:prstGeom>
          <a:solidFill>
            <a:srgbClr val="D3D2D8"/>
          </a:solidFill>
          <a:ln>
            <a:noFill/>
          </a:ln>
        </p:spPr>
        <p:txBody>
          <a:bodyPr spcFirstLastPara="1" wrap="square" lIns="144000" tIns="144000" rIns="144000" bIns="144000" anchor="t" anchorCtr="0">
            <a:noAutofit/>
          </a:bodyPr>
          <a:lstStyle/>
          <a:p>
            <a:pPr marL="0" marR="0" lvl="0" indent="0" algn="l" rtl="0">
              <a:spcBef>
                <a:spcPts val="0"/>
              </a:spcBef>
              <a:spcAft>
                <a:spcPts val="0"/>
              </a:spcAft>
              <a:buNone/>
            </a:pPr>
            <a:endParaRPr sz="2000">
              <a:solidFill>
                <a:schemeClr val="lt1"/>
              </a:solidFill>
              <a:latin typeface="Calibri"/>
              <a:ea typeface="Calibri"/>
              <a:cs typeface="Calibri"/>
              <a:sym typeface="Calibri"/>
            </a:endParaRPr>
          </a:p>
        </p:txBody>
      </p:sp>
      <p:sp>
        <p:nvSpPr>
          <p:cNvPr id="330" name="Google Shape;330;p28"/>
          <p:cNvSpPr/>
          <p:nvPr/>
        </p:nvSpPr>
        <p:spPr>
          <a:xfrm>
            <a:off x="434147" y="5316778"/>
            <a:ext cx="4140000" cy="936000"/>
          </a:xfrm>
          <a:prstGeom prst="rect">
            <a:avLst/>
          </a:prstGeom>
          <a:solidFill>
            <a:schemeClr val="accent1"/>
          </a:solidFill>
          <a:ln w="25400" cap="flat" cmpd="sng">
            <a:noFill/>
            <a:prstDash val="solid"/>
            <a:round/>
            <a:headEnd type="none" w="sm" len="sm"/>
            <a:tailEnd type="none" w="sm" len="sm"/>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a:solidFill>
                  <a:schemeClr val="lt1"/>
                </a:solidFill>
                <a:latin typeface="Calibri"/>
                <a:ea typeface="Calibri"/>
                <a:cs typeface="Calibri"/>
                <a:sym typeface="Calibri"/>
              </a:rPr>
              <a:t>Schneller Einstieg in die</a:t>
            </a:r>
            <a:br>
              <a:rPr lang="de-DE" sz="1800" dirty="0">
                <a:solidFill>
                  <a:schemeClr val="lt1"/>
                </a:solidFill>
                <a:latin typeface="Calibri"/>
                <a:ea typeface="Calibri"/>
                <a:cs typeface="Calibri"/>
                <a:sym typeface="Calibri"/>
              </a:rPr>
            </a:br>
            <a:r>
              <a:rPr lang="de-DE" sz="1800" dirty="0">
                <a:solidFill>
                  <a:schemeClr val="lt1"/>
                </a:solidFill>
                <a:latin typeface="Calibri"/>
                <a:ea typeface="Calibri"/>
                <a:cs typeface="Calibri"/>
                <a:sym typeface="Calibri"/>
              </a:rPr>
              <a:t>SAPUI5-Entwicklung</a:t>
            </a:r>
            <a:endParaRPr sz="1800" dirty="0">
              <a:solidFill>
                <a:schemeClr val="lt1"/>
              </a:solidFill>
              <a:latin typeface="Calibri"/>
              <a:ea typeface="Calibri"/>
              <a:cs typeface="Calibri"/>
              <a:sym typeface="Calibri"/>
            </a:endParaRPr>
          </a:p>
        </p:txBody>
      </p:sp>
      <p:sp>
        <p:nvSpPr>
          <p:cNvPr id="331" name="Google Shape;331;p28"/>
          <p:cNvSpPr/>
          <p:nvPr/>
        </p:nvSpPr>
        <p:spPr>
          <a:xfrm>
            <a:off x="2524125" y="3218996"/>
            <a:ext cx="2050022"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Vordefinierte Tests</a:t>
            </a:r>
            <a:endParaRPr sz="1800" dirty="0">
              <a:solidFill>
                <a:schemeClr val="lt1"/>
              </a:solidFill>
              <a:latin typeface="Calibri"/>
              <a:ea typeface="Calibri"/>
              <a:cs typeface="Calibri"/>
              <a:sym typeface="Calibri"/>
            </a:endParaRPr>
          </a:p>
        </p:txBody>
      </p:sp>
      <p:sp>
        <p:nvSpPr>
          <p:cNvPr id="332" name="Google Shape;332;p28"/>
          <p:cNvSpPr/>
          <p:nvPr/>
        </p:nvSpPr>
        <p:spPr>
          <a:xfrm>
            <a:off x="456201" y="2170105"/>
            <a:ext cx="4140000" cy="936000"/>
          </a:xfrm>
          <a:prstGeom prst="rect">
            <a:avLst/>
          </a:prstGeom>
          <a:solidFill>
            <a:schemeClr val="accent1"/>
          </a:solidFill>
          <a:ln>
            <a:noFill/>
          </a:ln>
        </p:spPr>
        <p:txBody>
          <a:bodyPr spcFirstLastPara="1" wrap="square" lIns="144000" tIns="144000" rIns="144000" bIns="144000" anchor="ctr" anchorCtr="0">
            <a:noAutofit/>
          </a:bodyPr>
          <a:lstStyle/>
          <a:p>
            <a:pPr marL="342900" marR="0" lvl="0" indent="-342900" algn="l" rtl="0">
              <a:spcBef>
                <a:spcPts val="0"/>
              </a:spcBef>
              <a:spcAft>
                <a:spcPts val="0"/>
              </a:spcAft>
              <a:buClr>
                <a:schemeClr val="lt1"/>
              </a:buClr>
              <a:buSzPts val="1800"/>
              <a:buFont typeface="Calibri"/>
              <a:buChar char="+"/>
            </a:pPr>
            <a:r>
              <a:rPr lang="de-DE" sz="1800" dirty="0" smtClean="0">
                <a:solidFill>
                  <a:schemeClr val="lt1"/>
                </a:solidFill>
                <a:latin typeface="Calibri"/>
                <a:ea typeface="Calibri"/>
                <a:cs typeface="Calibri"/>
                <a:sym typeface="Calibri"/>
              </a:rPr>
              <a:t>Versionsverwaltung </a:t>
            </a:r>
            <a:r>
              <a:rPr lang="de-DE" sz="1800" dirty="0">
                <a:solidFill>
                  <a:schemeClr val="lt1"/>
                </a:solidFill>
                <a:latin typeface="Calibri"/>
                <a:ea typeface="Calibri"/>
                <a:cs typeface="Calibri"/>
                <a:sym typeface="Calibri"/>
              </a:rPr>
              <a:t>mit </a:t>
            </a:r>
            <a:r>
              <a:rPr lang="de-DE" sz="1800" dirty="0" err="1">
                <a:solidFill>
                  <a:schemeClr val="lt1"/>
                </a:solidFill>
                <a:latin typeface="Calibri"/>
                <a:ea typeface="Calibri"/>
                <a:cs typeface="Calibri"/>
                <a:sym typeface="Calibri"/>
              </a:rPr>
              <a:t>Git</a:t>
            </a:r>
            <a:endParaRPr sz="1800" dirty="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4">
            <a:alphaModFix/>
          </a:blip>
          <a:srcRect/>
          <a:stretch/>
        </p:blipFill>
        <p:spPr>
          <a:xfrm>
            <a:off x="5005439" y="1121215"/>
            <a:ext cx="1752072" cy="1752072"/>
          </a:xfrm>
          <a:prstGeom prst="rect">
            <a:avLst/>
          </a:prstGeom>
          <a:noFill/>
          <a:ln>
            <a:noFill/>
          </a:ln>
        </p:spPr>
      </p:pic>
    </p:spTree>
    <p:extLst>
      <p:ext uri="{BB962C8B-B14F-4D97-AF65-F5344CB8AC3E}">
        <p14:creationId xmlns:p14="http://schemas.microsoft.com/office/powerpoint/2010/main" val="77509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39" name="Google Shape;339;p29"/>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40" name="Google Shape;340;p29"/>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22</a:t>
            </a:fld>
            <a:endParaRPr sz="800">
              <a:solidFill>
                <a:srgbClr val="686868"/>
              </a:solidFill>
              <a:latin typeface="Calibri"/>
              <a:ea typeface="Calibri"/>
              <a:cs typeface="Calibri"/>
              <a:sym typeface="Calibri"/>
            </a:endParaRPr>
          </a:p>
        </p:txBody>
      </p:sp>
      <p:sp>
        <p:nvSpPr>
          <p:cNvPr id="341" name="Google Shape;341;p29"/>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342" name="Google Shape;342;p29"/>
          <p:cNvSpPr/>
          <p:nvPr/>
        </p:nvSpPr>
        <p:spPr>
          <a:xfrm>
            <a:off x="3218306" y="2597080"/>
            <a:ext cx="5437633" cy="3041720"/>
          </a:xfrm>
          <a:prstGeom prst="rect">
            <a:avLst/>
          </a:prstGeom>
          <a:solidFill>
            <a:schemeClr val="accent1"/>
          </a:solidFill>
          <a:ln>
            <a:noFill/>
          </a:ln>
        </p:spPr>
        <p:txBody>
          <a:bodyPr spcFirstLastPara="1" wrap="square" lIns="144000" tIns="144000" rIns="144000" bIns="144000" anchor="t" anchorCtr="0">
            <a:noAutofit/>
          </a:bodyPr>
          <a:lstStyle/>
          <a:p>
            <a:pPr marL="342900" marR="0" lvl="0" indent="-342900" algn="l" rtl="0">
              <a:lnSpc>
                <a:spcPct val="150000"/>
              </a:lnSpc>
              <a:spcBef>
                <a:spcPts val="0"/>
              </a:spcBef>
              <a:spcAft>
                <a:spcPts val="0"/>
              </a:spcAft>
              <a:buClr>
                <a:schemeClr val="lt1"/>
              </a:buClr>
              <a:buSzPts val="2000"/>
              <a:buFont typeface="Calibri"/>
              <a:buChar char="+"/>
            </a:pPr>
            <a:r>
              <a:rPr lang="de-DE" sz="2000" dirty="0" smtClean="0">
                <a:solidFill>
                  <a:schemeClr val="lt1"/>
                </a:solidFill>
                <a:latin typeface="Calibri"/>
                <a:ea typeface="Calibri"/>
                <a:cs typeface="Calibri"/>
                <a:sym typeface="Calibri"/>
              </a:rPr>
              <a:t>Zwischen </a:t>
            </a:r>
            <a:r>
              <a:rPr lang="de-DE" sz="2000" dirty="0">
                <a:solidFill>
                  <a:schemeClr val="lt1"/>
                </a:solidFill>
                <a:latin typeface="Calibri"/>
                <a:ea typeface="Calibri"/>
                <a:cs typeface="Calibri"/>
                <a:sym typeface="Calibri"/>
              </a:rPr>
              <a:t>On-</a:t>
            </a:r>
            <a:r>
              <a:rPr lang="de-DE" sz="2000" dirty="0" err="1">
                <a:solidFill>
                  <a:schemeClr val="lt1"/>
                </a:solidFill>
                <a:latin typeface="Calibri"/>
                <a:ea typeface="Calibri"/>
                <a:cs typeface="Calibri"/>
                <a:sym typeface="Calibri"/>
              </a:rPr>
              <a:t>Premise</a:t>
            </a:r>
            <a:r>
              <a:rPr lang="de-DE" sz="2000" dirty="0">
                <a:solidFill>
                  <a:schemeClr val="lt1"/>
                </a:solidFill>
                <a:latin typeface="Calibri"/>
                <a:ea typeface="Calibri"/>
                <a:cs typeface="Calibri"/>
                <a:sym typeface="Calibri"/>
              </a:rPr>
              <a:t> und Cloud-Systemen</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Verschiedene Protokolle (RFC, LDAP, HTTP…)</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Kostenlos</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Installierbare und portable Version</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SSL-verschlüsselte Verbindung</a:t>
            </a:r>
            <a:endParaRPr dirty="0"/>
          </a:p>
          <a:p>
            <a:pPr marL="342900" marR="0" lvl="0" indent="-342900" algn="l" rtl="0">
              <a:lnSpc>
                <a:spcPct val="150000"/>
              </a:lnSpc>
              <a:spcBef>
                <a:spcPts val="0"/>
              </a:spcBef>
              <a:spcAft>
                <a:spcPts val="0"/>
              </a:spcAft>
              <a:buClr>
                <a:schemeClr val="lt1"/>
              </a:buClr>
              <a:buSzPts val="2000"/>
              <a:buFont typeface="Calibri"/>
              <a:buChar char="+"/>
            </a:pPr>
            <a:r>
              <a:rPr lang="de-DE" sz="2000" dirty="0">
                <a:solidFill>
                  <a:schemeClr val="lt1"/>
                </a:solidFill>
                <a:latin typeface="Calibri"/>
                <a:ea typeface="Calibri"/>
                <a:cs typeface="Calibri"/>
                <a:sym typeface="Calibri"/>
              </a:rPr>
              <a:t>Hochverfügbarkeitsmodus</a:t>
            </a:r>
            <a:endParaRPr dirty="0"/>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Calibri"/>
              <a:buNone/>
            </a:pPr>
            <a:endParaRPr sz="2000" dirty="0">
              <a:solidFill>
                <a:schemeClr val="lt1"/>
              </a:solidFill>
              <a:latin typeface="Calibri"/>
              <a:ea typeface="Calibri"/>
              <a:cs typeface="Calibri"/>
              <a:sym typeface="Calibri"/>
            </a:endParaRPr>
          </a:p>
        </p:txBody>
      </p:sp>
      <p:sp>
        <p:nvSpPr>
          <p:cNvPr id="343" name="Google Shape;343;p29"/>
          <p:cNvSpPr/>
          <p:nvPr/>
        </p:nvSpPr>
        <p:spPr>
          <a:xfrm>
            <a:off x="447674" y="1229498"/>
            <a:ext cx="3672000" cy="1428750"/>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500" b="1" dirty="0" smtClean="0">
                <a:solidFill>
                  <a:schemeClr val="lt1"/>
                </a:solidFill>
                <a:latin typeface="Calibri"/>
                <a:ea typeface="Calibri"/>
                <a:cs typeface="Calibri"/>
                <a:sym typeface="Calibri"/>
              </a:rPr>
              <a:t>Verbindungen</a:t>
            </a:r>
          </a:p>
          <a:p>
            <a:pPr marL="0" marR="0" lvl="0" indent="0" algn="ctr" rtl="0">
              <a:spcBef>
                <a:spcPts val="0"/>
              </a:spcBef>
              <a:spcAft>
                <a:spcPts val="0"/>
              </a:spcAft>
              <a:buNone/>
            </a:pPr>
            <a:r>
              <a:rPr lang="de-DE" b="1" dirty="0" smtClean="0">
                <a:solidFill>
                  <a:schemeClr val="lt1"/>
                </a:solidFill>
                <a:latin typeface="Calibri"/>
                <a:ea typeface="Calibri"/>
                <a:cs typeface="Calibri"/>
                <a:sym typeface="Calibri"/>
              </a:rPr>
              <a:t>(SAP Cloud Connector)</a:t>
            </a:r>
            <a:endParaRPr sz="2500" b="1" dirty="0">
              <a:solidFill>
                <a:schemeClr val="lt1"/>
              </a:solidFill>
              <a:latin typeface="Calibri"/>
              <a:ea typeface="Calibri"/>
              <a:cs typeface="Calibri"/>
              <a:sym typeface="Calibri"/>
            </a:endParaRPr>
          </a:p>
        </p:txBody>
      </p:sp>
      <p:sp>
        <p:nvSpPr>
          <p:cNvPr id="344" name="Google Shape;344;p29"/>
          <p:cNvSpPr/>
          <p:nvPr/>
        </p:nvSpPr>
        <p:spPr>
          <a:xfrm>
            <a:off x="7792515" y="5265801"/>
            <a:ext cx="3672000" cy="924687"/>
          </a:xfrm>
          <a:prstGeom prst="rect">
            <a:avLst/>
          </a:prstGeom>
          <a:solidFill>
            <a:srgbClr val="D3D2D8"/>
          </a:solidFill>
          <a:ln>
            <a:noFill/>
          </a:ln>
        </p:spPr>
        <p:txBody>
          <a:bodyPr spcFirstLastPara="1" wrap="square" lIns="144000" tIns="144000" rIns="144000" bIns="144000" anchor="t" anchorCtr="0">
            <a:noAutofit/>
          </a:bodyPr>
          <a:lstStyle/>
          <a:p>
            <a:pPr marL="342900" marR="0" lvl="0" indent="-342900" algn="l" rtl="0">
              <a:spcBef>
                <a:spcPts val="0"/>
              </a:spcBef>
              <a:spcAft>
                <a:spcPts val="0"/>
              </a:spcAft>
              <a:buClr>
                <a:schemeClr val="accent1"/>
              </a:buClr>
              <a:buSzPts val="2000"/>
              <a:buFont typeface="Calibri"/>
              <a:buChar char="-"/>
            </a:pPr>
            <a:r>
              <a:rPr lang="de-DE" sz="2000">
                <a:solidFill>
                  <a:schemeClr val="accent1"/>
                </a:solidFill>
                <a:latin typeface="Calibri"/>
                <a:ea typeface="Calibri"/>
                <a:cs typeface="Calibri"/>
                <a:sym typeface="Calibri"/>
              </a:rPr>
              <a:t>Technische Probleme mit installierbarer Version</a:t>
            </a:r>
            <a:endParaRPr/>
          </a:p>
          <a:p>
            <a:pPr marL="342900" marR="0" lvl="0" indent="-215900" algn="l" rtl="0">
              <a:spcBef>
                <a:spcPts val="0"/>
              </a:spcBef>
              <a:spcAft>
                <a:spcPts val="0"/>
              </a:spcAft>
              <a:buClr>
                <a:schemeClr val="dk1"/>
              </a:buClr>
              <a:buSzPts val="2000"/>
              <a:buFont typeface="Calibri"/>
              <a:buNone/>
            </a:pPr>
            <a:endParaRPr sz="200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610505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50" name="Google Shape;350;p3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51" name="Google Shape;351;p3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23</a:t>
            </a:fld>
            <a:endParaRPr sz="800">
              <a:solidFill>
                <a:srgbClr val="686868"/>
              </a:solidFill>
              <a:latin typeface="Calibri"/>
              <a:ea typeface="Calibri"/>
              <a:cs typeface="Calibri"/>
              <a:sym typeface="Calibri"/>
            </a:endParaRPr>
          </a:p>
        </p:txBody>
      </p:sp>
      <p:sp>
        <p:nvSpPr>
          <p:cNvPr id="354" name="Google Shape;354;p30"/>
          <p:cNvSpPr txBox="1">
            <a:spLocks noGrp="1"/>
          </p:cNvSpPr>
          <p:nvPr>
            <p:ph type="body" idx="3"/>
          </p:nvPr>
        </p:nvSpPr>
        <p:spPr>
          <a:xfrm>
            <a:off x="5074360" y="1260000"/>
            <a:ext cx="2032302" cy="2321400"/>
          </a:xfrm>
          <a:prstGeom prst="rect">
            <a:avLst/>
          </a:prstGeom>
          <a:solidFill>
            <a:schemeClr val="accent1"/>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p:txBody>
      </p:sp>
      <p:sp>
        <p:nvSpPr>
          <p:cNvPr id="355" name="Google Shape;355;p30"/>
          <p:cNvSpPr txBox="1">
            <a:spLocks noGrp="1"/>
          </p:cNvSpPr>
          <p:nvPr>
            <p:ph type="body" idx="4"/>
          </p:nvPr>
        </p:nvSpPr>
        <p:spPr>
          <a:xfrm>
            <a:off x="7294372" y="1260000"/>
            <a:ext cx="2032302" cy="2321400"/>
          </a:xfrm>
          <a:prstGeom prst="rect">
            <a:avLst/>
          </a:prstGeom>
          <a:solidFill>
            <a:schemeClr val="bg2"/>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accent1"/>
                </a:solidFill>
                <a:latin typeface="Calibri"/>
                <a:ea typeface="Calibri"/>
                <a:cs typeface="Calibri"/>
                <a:sym typeface="Calibri"/>
              </a:rPr>
              <a:t>UNABHÄNGIG-</a:t>
            </a:r>
            <a:endParaRPr sz="1800" b="1" i="0" u="none" strike="noStrike" cap="none" dirty="0">
              <a:solidFill>
                <a:schemeClr val="accent1"/>
              </a:solidFill>
              <a:latin typeface="Calibri"/>
              <a:ea typeface="Calibri"/>
              <a:cs typeface="Calibri"/>
              <a:sym typeface="Calibri"/>
            </a:endParaRPr>
          </a:p>
          <a:p>
            <a:pPr marL="0" marR="0" lvl="0" indent="0" algn="ctr" rtl="0">
              <a:spcBef>
                <a:spcPts val="0"/>
              </a:spcBef>
              <a:spcAft>
                <a:spcPts val="0"/>
              </a:spcAft>
              <a:buClr>
                <a:schemeClr val="accent1"/>
              </a:buClr>
              <a:buSzPts val="1530"/>
              <a:buFont typeface="Noto Sans Symbols"/>
              <a:buNone/>
            </a:pPr>
            <a:r>
              <a:rPr lang="de-DE" sz="1800" b="1" i="0" u="none" strike="noStrike" cap="none" dirty="0">
                <a:solidFill>
                  <a:schemeClr val="accent1"/>
                </a:solidFill>
                <a:latin typeface="Calibri"/>
                <a:ea typeface="Calibri"/>
                <a:cs typeface="Calibri"/>
                <a:sym typeface="Calibri"/>
              </a:rPr>
              <a:t>KEIT</a:t>
            </a:r>
            <a:endParaRPr sz="1800" b="1" i="0" u="none" strike="noStrike" cap="none" dirty="0">
              <a:solidFill>
                <a:schemeClr val="accent1"/>
              </a:solidFill>
              <a:latin typeface="Calibri"/>
              <a:ea typeface="Calibri"/>
              <a:cs typeface="Calibri"/>
              <a:sym typeface="Calibri"/>
            </a:endParaRPr>
          </a:p>
        </p:txBody>
      </p:sp>
      <p:sp>
        <p:nvSpPr>
          <p:cNvPr id="358" name="Google Shape;358;p30"/>
          <p:cNvSpPr txBox="1">
            <a:spLocks noGrp="1"/>
          </p:cNvSpPr>
          <p:nvPr>
            <p:ph type="body" idx="7"/>
          </p:nvPr>
        </p:nvSpPr>
        <p:spPr>
          <a:xfrm>
            <a:off x="2854348" y="3833212"/>
            <a:ext cx="2032302" cy="2321400"/>
          </a:xfrm>
          <a:prstGeom prst="rect">
            <a:avLst/>
          </a:prstGeom>
          <a:solidFill>
            <a:schemeClr val="accent1"/>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p:txBody>
      </p:sp>
      <p:sp>
        <p:nvSpPr>
          <p:cNvPr id="359" name="Google Shape;359;p30"/>
          <p:cNvSpPr txBox="1">
            <a:spLocks noGrp="1"/>
          </p:cNvSpPr>
          <p:nvPr>
            <p:ph type="body" idx="8"/>
          </p:nvPr>
        </p:nvSpPr>
        <p:spPr>
          <a:xfrm>
            <a:off x="5074360" y="3833212"/>
            <a:ext cx="2032302" cy="2321400"/>
          </a:xfrm>
          <a:prstGeom prst="rect">
            <a:avLst/>
          </a:prstGeom>
          <a:solidFill>
            <a:schemeClr val="bg2"/>
          </a:solidFill>
          <a:ln w="9525" cap="flat" cmpd="sng">
            <a:solidFill>
              <a:srgbClr val="BFC9D2"/>
            </a:solid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p:txBody>
      </p:sp>
      <p:sp>
        <p:nvSpPr>
          <p:cNvPr id="360" name="Google Shape;360;p30"/>
          <p:cNvSpPr txBox="1">
            <a:spLocks noGrp="1"/>
          </p:cNvSpPr>
          <p:nvPr>
            <p:ph type="body" idx="9"/>
          </p:nvPr>
        </p:nvSpPr>
        <p:spPr>
          <a:xfrm>
            <a:off x="7294372" y="3833212"/>
            <a:ext cx="2032302" cy="2321400"/>
          </a:xfrm>
          <a:prstGeom prst="rect">
            <a:avLst/>
          </a:prstGeom>
          <a:solidFill>
            <a:schemeClr val="accent1"/>
          </a:solidFill>
          <a:ln w="25400" cap="flat" cmpd="sng">
            <a:noFill/>
            <a:prstDash val="solid"/>
            <a:round/>
            <a:headEnd type="none" w="sm" len="sm"/>
            <a:tailEnd type="none" w="sm" len="sm"/>
          </a:ln>
        </p:spPr>
        <p:txBody>
          <a:bodyPr spcFirstLastPara="1" wrap="square" lIns="158750" tIns="158750" rIns="127000" bIns="127000" anchor="ctr" anchorCtr="0">
            <a:noAutofit/>
          </a:bodyPr>
          <a:lstStyle/>
          <a:p>
            <a:pPr marL="0" marR="0" lvl="0" indent="0" algn="ctr"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p:txBody>
      </p:sp>
      <p:sp>
        <p:nvSpPr>
          <p:cNvPr id="362" name="Google Shape;362;p3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
        <p:nvSpPr>
          <p:cNvPr id="4" name="Textplatzhalter 3"/>
          <p:cNvSpPr>
            <a:spLocks noGrp="1"/>
          </p:cNvSpPr>
          <p:nvPr>
            <p:ph type="body" idx="2"/>
          </p:nvPr>
        </p:nvSpPr>
        <p:spPr>
          <a:xfrm>
            <a:off x="2854348" y="1260000"/>
            <a:ext cx="2032302" cy="2321400"/>
          </a:xfrm>
          <a:solidFill>
            <a:schemeClr val="bg2"/>
          </a:solidFill>
        </p:spPr>
        <p:txBody>
          <a:bodyPr/>
          <a:lstStyle/>
          <a:p>
            <a:endParaRPr lang="de-DE" dirty="0" smtClean="0"/>
          </a:p>
          <a:p>
            <a:endParaRPr lang="de-DE" dirty="0"/>
          </a:p>
          <a:p>
            <a:r>
              <a:rPr lang="de-DE" dirty="0" smtClean="0"/>
              <a:t>UMFANG DER</a:t>
            </a:r>
          </a:p>
          <a:p>
            <a:r>
              <a:rPr lang="de-DE" dirty="0" smtClean="0"/>
              <a:t>TESTVERSION</a:t>
            </a:r>
            <a:endParaRPr lang="de-DE" dirty="0"/>
          </a:p>
          <a:p>
            <a:endParaRPr lang="de-DE" b="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05802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1"/>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a:solidFill>
                  <a:srgbClr val="686868"/>
                </a:solidFill>
                <a:latin typeface="Calibri"/>
                <a:ea typeface="Calibri"/>
                <a:cs typeface="Calibri"/>
                <a:sym typeface="Calibri"/>
              </a:rPr>
              <a:t>04/09/18</a:t>
            </a:r>
            <a:endParaRPr sz="800" b="1">
              <a:solidFill>
                <a:srgbClr val="686868"/>
              </a:solidFill>
              <a:latin typeface="Calibri"/>
              <a:ea typeface="Calibri"/>
              <a:cs typeface="Calibri"/>
              <a:sym typeface="Calibri"/>
            </a:endParaRPr>
          </a:p>
        </p:txBody>
      </p:sp>
      <p:sp>
        <p:nvSpPr>
          <p:cNvPr id="368" name="Google Shape;368;p31"/>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69" name="Google Shape;369;p31"/>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24</a:t>
            </a:fld>
            <a:endParaRPr sz="800">
              <a:solidFill>
                <a:srgbClr val="686868"/>
              </a:solidFill>
              <a:latin typeface="Calibri"/>
              <a:ea typeface="Calibri"/>
              <a:cs typeface="Calibri"/>
              <a:sym typeface="Calibri"/>
            </a:endParaRPr>
          </a:p>
        </p:txBody>
      </p:sp>
      <p:sp>
        <p:nvSpPr>
          <p:cNvPr id="370" name="Google Shape;370;p31"/>
          <p:cNvSpPr txBox="1">
            <a:spLocks noGrp="1"/>
          </p:cNvSpPr>
          <p:nvPr>
            <p:ph type="body" idx="1"/>
          </p:nvPr>
        </p:nvSpPr>
        <p:spPr>
          <a:xfrm>
            <a:off x="634336"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GROẞER UMFANG DER TESTVERSION</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40 Dienste in Neo-Umgebung, zeitlich unbegrenzt und kostenlos.</a:t>
            </a:r>
            <a:endParaRPr/>
          </a:p>
        </p:txBody>
      </p:sp>
      <p:sp>
        <p:nvSpPr>
          <p:cNvPr id="371" name="Google Shape;371;p31"/>
          <p:cNvSpPr txBox="1">
            <a:spLocks noGrp="1"/>
          </p:cNvSpPr>
          <p:nvPr>
            <p:ph type="body" idx="2"/>
          </p:nvPr>
        </p:nvSpPr>
        <p:spPr>
          <a:xfrm>
            <a:off x="2854348"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VERFÜGBARKEIT</a:t>
            </a:r>
            <a:endParaRPr/>
          </a:p>
          <a:p>
            <a:pPr marL="0" marR="0" lvl="1" indent="0" algn="l" rtl="0">
              <a:spcBef>
                <a:spcPts val="320"/>
              </a:spcBef>
              <a:spcAft>
                <a:spcPts val="0"/>
              </a:spcAft>
              <a:buClr>
                <a:schemeClr val="accent1"/>
              </a:buClr>
              <a:buSzPts val="1360"/>
              <a:buFont typeface="Noto Sans Symbols"/>
              <a:buNone/>
            </a:pPr>
            <a:endParaRPr sz="1600" b="0" i="0" u="none" strike="noStrike" cap="none">
              <a:solidFill>
                <a:schemeClr val="dk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Ausfälle möglich, aber transparent behandelt und schnell behoben.</a:t>
            </a:r>
            <a:endParaRPr sz="1600" b="0" i="0" u="none" strike="noStrike" cap="none">
              <a:solidFill>
                <a:schemeClr val="dk1"/>
              </a:solidFill>
              <a:latin typeface="Calibri"/>
              <a:ea typeface="Calibri"/>
              <a:cs typeface="Calibri"/>
              <a:sym typeface="Calibri"/>
            </a:endParaRPr>
          </a:p>
        </p:txBody>
      </p:sp>
      <p:sp>
        <p:nvSpPr>
          <p:cNvPr id="372" name="Google Shape;372;p31"/>
          <p:cNvSpPr txBox="1">
            <a:spLocks noGrp="1"/>
          </p:cNvSpPr>
          <p:nvPr>
            <p:ph type="body" idx="3"/>
          </p:nvPr>
        </p:nvSpPr>
        <p:spPr>
          <a:xfrm>
            <a:off x="5074360"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DIVERSE ZIELGRUPPEN</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SAP-Kunden und Entwickler aus SAP-fremdem Umfeld.</a:t>
            </a:r>
            <a:endParaRPr sz="1600" b="0" i="0" u="none" strike="noStrike" cap="none">
              <a:solidFill>
                <a:schemeClr val="lt1"/>
              </a:solidFill>
              <a:latin typeface="Calibri"/>
              <a:ea typeface="Calibri"/>
              <a:cs typeface="Calibri"/>
              <a:sym typeface="Calibri"/>
            </a:endParaRPr>
          </a:p>
        </p:txBody>
      </p:sp>
      <p:sp>
        <p:nvSpPr>
          <p:cNvPr id="373" name="Google Shape;373;p31"/>
          <p:cNvSpPr txBox="1">
            <a:spLocks noGrp="1"/>
          </p:cNvSpPr>
          <p:nvPr>
            <p:ph type="body" idx="4"/>
          </p:nvPr>
        </p:nvSpPr>
        <p:spPr>
          <a:xfrm>
            <a:off x="7294372" y="1260000"/>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UNABHÄNGIG-KEIT</a:t>
            </a:r>
            <a:endParaRPr sz="1800" b="1" i="0" u="none" strike="noStrike" cap="none">
              <a:solidFill>
                <a:schemeClr val="accen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Die SAP Cloud Platform kann unabhängig von anderen SAP Produkten genutzt werden.</a:t>
            </a:r>
            <a:endParaRPr sz="1600" b="0" i="0" u="none" strike="noStrike" cap="none">
              <a:solidFill>
                <a:schemeClr val="dk1"/>
              </a:solidFill>
              <a:latin typeface="Calibri"/>
              <a:ea typeface="Calibri"/>
              <a:cs typeface="Calibri"/>
              <a:sym typeface="Calibri"/>
            </a:endParaRPr>
          </a:p>
        </p:txBody>
      </p:sp>
      <p:sp>
        <p:nvSpPr>
          <p:cNvPr id="374" name="Google Shape;374;p31"/>
          <p:cNvSpPr txBox="1">
            <a:spLocks noGrp="1"/>
          </p:cNvSpPr>
          <p:nvPr>
            <p:ph type="body" idx="5"/>
          </p:nvPr>
        </p:nvSpPr>
        <p:spPr>
          <a:xfrm>
            <a:off x="9514382" y="1260000"/>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SERVER-STANDORTE</a:t>
            </a:r>
            <a:endParaRPr sz="1800" b="1" i="0" u="none" strike="noStrike" cap="none">
              <a:solidFill>
                <a:schemeClr val="lt1"/>
              </a:solidFill>
              <a:latin typeface="Calibri"/>
              <a:ea typeface="Calibri"/>
              <a:cs typeface="Calibri"/>
              <a:sym typeface="Calibri"/>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Verringert Latenzzeiten und verbessert Datenschutz.</a:t>
            </a:r>
            <a:endParaRPr sz="1600" b="0" i="0" u="none" strike="noStrike" cap="none">
              <a:solidFill>
                <a:schemeClr val="lt1"/>
              </a:solidFill>
              <a:latin typeface="Calibri"/>
              <a:ea typeface="Calibri"/>
              <a:cs typeface="Calibri"/>
              <a:sym typeface="Calibri"/>
            </a:endParaRPr>
          </a:p>
        </p:txBody>
      </p:sp>
      <p:sp>
        <p:nvSpPr>
          <p:cNvPr id="375" name="Google Shape;375;p31"/>
          <p:cNvSpPr txBox="1">
            <a:spLocks noGrp="1"/>
          </p:cNvSpPr>
          <p:nvPr>
            <p:ph type="body" idx="6"/>
          </p:nvPr>
        </p:nvSpPr>
        <p:spPr>
          <a:xfrm>
            <a:off x="634336"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SICHERHEIT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Moderne Technologien, Identitätsanbieter, umfangreiche Nutzer- und Rollenverwaltung.</a:t>
            </a:r>
            <a:endParaRPr sz="1600" b="0" i="0" u="none" strike="noStrike" cap="none">
              <a:solidFill>
                <a:schemeClr val="dk1"/>
              </a:solidFill>
              <a:latin typeface="Calibri"/>
              <a:ea typeface="Calibri"/>
              <a:cs typeface="Calibri"/>
              <a:sym typeface="Calibri"/>
            </a:endParaRPr>
          </a:p>
        </p:txBody>
      </p:sp>
      <p:sp>
        <p:nvSpPr>
          <p:cNvPr id="376" name="Google Shape;376;p31"/>
          <p:cNvSpPr txBox="1">
            <a:spLocks noGrp="1"/>
          </p:cNvSpPr>
          <p:nvPr>
            <p:ph type="body" idx="7"/>
          </p:nvPr>
        </p:nvSpPr>
        <p:spPr>
          <a:xfrm>
            <a:off x="2854348"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NUTZERERLEBNIS</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Einheitliche Oberflächen, übersichtlich sortiert.</a:t>
            </a:r>
            <a:endParaRPr sz="1600" b="0" i="0" u="none" strike="noStrike" cap="none">
              <a:solidFill>
                <a:schemeClr val="lt1"/>
              </a:solidFill>
              <a:latin typeface="Calibri"/>
              <a:ea typeface="Calibri"/>
              <a:cs typeface="Calibri"/>
              <a:sym typeface="Calibri"/>
            </a:endParaRPr>
          </a:p>
        </p:txBody>
      </p:sp>
      <p:sp>
        <p:nvSpPr>
          <p:cNvPr id="377" name="Google Shape;377;p31"/>
          <p:cNvSpPr txBox="1">
            <a:spLocks noGrp="1"/>
          </p:cNvSpPr>
          <p:nvPr>
            <p:ph type="body" idx="8"/>
          </p:nvPr>
        </p:nvSpPr>
        <p:spPr>
          <a:xfrm>
            <a:off x="5074360"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EINSTIEG</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Zahlreiche Tutorials und Blogs im Internet vereinfachen die Einarbeitung in die SAP Cloud Platform.</a:t>
            </a:r>
            <a:endParaRPr sz="1600" b="0" i="0" u="none" strike="noStrike" cap="none">
              <a:solidFill>
                <a:schemeClr val="dk1"/>
              </a:solidFill>
              <a:latin typeface="Calibri"/>
              <a:ea typeface="Calibri"/>
              <a:cs typeface="Calibri"/>
              <a:sym typeface="Calibri"/>
            </a:endParaRPr>
          </a:p>
        </p:txBody>
      </p:sp>
      <p:sp>
        <p:nvSpPr>
          <p:cNvPr id="378" name="Google Shape;378;p31"/>
          <p:cNvSpPr txBox="1">
            <a:spLocks noGrp="1"/>
          </p:cNvSpPr>
          <p:nvPr>
            <p:ph type="body" idx="9"/>
          </p:nvPr>
        </p:nvSpPr>
        <p:spPr>
          <a:xfrm>
            <a:off x="7294372" y="3833212"/>
            <a:ext cx="2032302" cy="2321400"/>
          </a:xfrm>
          <a:prstGeom prst="rect">
            <a:avLst/>
          </a:prstGeom>
          <a:solidFill>
            <a:schemeClr val="accent3"/>
          </a:solidFill>
          <a:ln w="25400" cap="flat" cmpd="sng">
            <a:solidFill>
              <a:srgbClr val="001C35"/>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lt1"/>
                </a:solidFill>
                <a:latin typeface="Calibri"/>
                <a:ea typeface="Calibri"/>
                <a:cs typeface="Calibri"/>
                <a:sym typeface="Calibri"/>
              </a:rPr>
              <a:t>BEZAHLMODELL</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lt1"/>
                </a:solidFill>
                <a:latin typeface="Calibri"/>
                <a:ea typeface="Calibri"/>
                <a:cs typeface="Calibri"/>
                <a:sym typeface="Calibri"/>
              </a:rPr>
              <a:t>Umfangreich und vielfältig konfigurierbar, dadurch unübersichtlich und scheinbar kompliziert.</a:t>
            </a:r>
            <a:endParaRPr sz="1600" b="0" i="0" u="none" strike="noStrike" cap="none">
              <a:solidFill>
                <a:schemeClr val="lt1"/>
              </a:solidFill>
              <a:latin typeface="Calibri"/>
              <a:ea typeface="Calibri"/>
              <a:cs typeface="Calibri"/>
              <a:sym typeface="Calibri"/>
            </a:endParaRPr>
          </a:p>
        </p:txBody>
      </p:sp>
      <p:sp>
        <p:nvSpPr>
          <p:cNvPr id="379" name="Google Shape;379;p31"/>
          <p:cNvSpPr txBox="1">
            <a:spLocks noGrp="1"/>
          </p:cNvSpPr>
          <p:nvPr>
            <p:ph type="body" idx="13"/>
          </p:nvPr>
        </p:nvSpPr>
        <p:spPr>
          <a:xfrm>
            <a:off x="9514382" y="3833212"/>
            <a:ext cx="2032302" cy="2321400"/>
          </a:xfrm>
          <a:prstGeom prst="rect">
            <a:avLst/>
          </a:prstGeom>
          <a:solidFill>
            <a:srgbClr val="D3D2D8"/>
          </a:solid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r>
              <a:rPr lang="de-DE" sz="1800" b="1" i="0" u="none" strike="noStrike" cap="none">
                <a:solidFill>
                  <a:schemeClr val="accent1"/>
                </a:solidFill>
                <a:latin typeface="Calibri"/>
                <a:ea typeface="Calibri"/>
                <a:cs typeface="Calibri"/>
                <a:sym typeface="Calibri"/>
              </a:rPr>
              <a:t>GESAMT</a:t>
            </a:r>
            <a:endParaRPr/>
          </a:p>
          <a:p>
            <a:pPr marL="0" marR="0" lvl="1" indent="0" algn="l" rtl="0">
              <a:spcBef>
                <a:spcPts val="320"/>
              </a:spcBef>
              <a:spcAft>
                <a:spcPts val="0"/>
              </a:spcAft>
              <a:buClr>
                <a:schemeClr val="accent1"/>
              </a:buClr>
              <a:buSzPts val="1360"/>
              <a:buFont typeface="Noto Sans Symbols"/>
              <a:buNone/>
            </a:pPr>
            <a:r>
              <a:rPr lang="de-DE" sz="1600" b="0" i="0" u="none" strike="noStrike" cap="none">
                <a:solidFill>
                  <a:schemeClr val="dk1"/>
                </a:solidFill>
                <a:latin typeface="Calibri"/>
                <a:ea typeface="Calibri"/>
                <a:cs typeface="Calibri"/>
                <a:sym typeface="Calibri"/>
              </a:rPr>
              <a:t>SAP Cloud Platform hält ihre Versprechen und ermöglicht schnellen Einstieg für Nutzer mit wenig Erfahrung in Webentwicklung.</a:t>
            </a:r>
            <a:endParaRPr sz="1600" b="0" i="0" u="none" strike="noStrike" cap="none">
              <a:solidFill>
                <a:schemeClr val="dk1"/>
              </a:solidFill>
              <a:latin typeface="Calibri"/>
              <a:ea typeface="Calibri"/>
              <a:cs typeface="Calibri"/>
              <a:sym typeface="Calibri"/>
            </a:endParaRPr>
          </a:p>
        </p:txBody>
      </p:sp>
      <p:sp>
        <p:nvSpPr>
          <p:cNvPr id="380" name="Google Shape;380;p31"/>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Evaluierung</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26233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p:cNvSpPr/>
          <p:nvPr/>
        </p:nvSpPr>
        <p:spPr>
          <a:xfrm>
            <a:off x="5837437" y="5510565"/>
            <a:ext cx="540000" cy="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de-DE" sz="2000" dirty="0" err="1" smtClean="0"/>
          </a:p>
        </p:txBody>
      </p:sp>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25</a:t>
            </a:fld>
            <a:endParaRPr lang="de-DE"/>
          </a:p>
        </p:txBody>
      </p:sp>
      <p:sp>
        <p:nvSpPr>
          <p:cNvPr id="6" name="Textplatzhalter 5"/>
          <p:cNvSpPr>
            <a:spLocks noGrp="1"/>
          </p:cNvSpPr>
          <p:nvPr>
            <p:ph type="body" idx="1"/>
          </p:nvPr>
        </p:nvSpPr>
        <p:spPr>
          <a:xfrm>
            <a:off x="629999" y="1260000"/>
            <a:ext cx="10915199" cy="4862870"/>
          </a:xfrm>
        </p:spPr>
        <p:txBody>
          <a:bodyPr/>
          <a:lstStyle/>
          <a:p>
            <a:pPr marL="228600" lvl="0" indent="0">
              <a:spcAft>
                <a:spcPts val="1200"/>
              </a:spcAft>
            </a:pPr>
            <a:r>
              <a:rPr lang="de-DE" sz="2400" b="1" dirty="0" smtClean="0"/>
              <a:t>Machbarkeit</a:t>
            </a:r>
          </a:p>
          <a:p>
            <a:pPr marL="571500" lvl="0" indent="-342900">
              <a:spcAft>
                <a:spcPts val="1200"/>
              </a:spcAft>
              <a:buFont typeface="Arial" panose="020B0604020202020204" pitchFamily="34" charset="0"/>
              <a:buChar char="•"/>
            </a:pPr>
            <a:r>
              <a:rPr lang="de-DE" dirty="0" smtClean="0"/>
              <a:t>Verbindung zwischen ERP und SAP Cloud </a:t>
            </a:r>
            <a:r>
              <a:rPr lang="de-DE" dirty="0" err="1" smtClean="0"/>
              <a:t>Platform</a:t>
            </a:r>
            <a:endParaRPr lang="de-DE" dirty="0"/>
          </a:p>
          <a:p>
            <a:pPr marL="571500" lvl="0" indent="-342900">
              <a:spcAft>
                <a:spcPts val="1200"/>
              </a:spcAft>
              <a:buFont typeface="Arial" panose="020B0604020202020204" pitchFamily="34" charset="0"/>
              <a:buChar char="•"/>
            </a:pPr>
            <a:r>
              <a:rPr lang="de-DE" dirty="0" smtClean="0"/>
              <a:t>Fiori-App mit ERP-Daten</a:t>
            </a:r>
            <a:endParaRPr lang="de-DE" dirty="0"/>
          </a:p>
          <a:p>
            <a:pPr marL="571500" lvl="0" indent="-342900">
              <a:spcAft>
                <a:spcPts val="1200"/>
              </a:spcAft>
              <a:buFont typeface="Arial" panose="020B0604020202020204" pitchFamily="34" charset="0"/>
              <a:buChar char="•"/>
            </a:pPr>
            <a:r>
              <a:rPr lang="de-DE" dirty="0" smtClean="0"/>
              <a:t>Unterstützung des ERP-Standards ohne Änderungen des Quelltexts</a:t>
            </a:r>
            <a:endParaRPr lang="de-DE" dirty="0"/>
          </a:p>
          <a:p>
            <a:pPr marL="228600" lvl="0" indent="0">
              <a:spcAft>
                <a:spcPts val="1200"/>
              </a:spcAft>
            </a:pPr>
            <a:endParaRPr lang="de-DE" sz="2400" b="1" dirty="0" smtClean="0"/>
          </a:p>
          <a:p>
            <a:pPr marL="228600" lvl="0" indent="0">
              <a:spcAft>
                <a:spcPts val="1200"/>
              </a:spcAft>
            </a:pPr>
            <a:endParaRPr lang="de-DE" sz="2400" b="1" dirty="0"/>
          </a:p>
          <a:p>
            <a:pPr marL="228600" lvl="0" indent="0">
              <a:spcAft>
                <a:spcPts val="1200"/>
              </a:spcAft>
            </a:pPr>
            <a:r>
              <a:rPr lang="de-DE" sz="2400" b="1" dirty="0" smtClean="0"/>
              <a:t>Weiterführende Fragen</a:t>
            </a:r>
          </a:p>
          <a:p>
            <a:pPr marL="571500" lvl="0" indent="-342900">
              <a:spcAft>
                <a:spcPts val="1200"/>
              </a:spcAft>
              <a:buFont typeface="Arial" panose="020B0604020202020204" pitchFamily="34" charset="0"/>
              <a:buChar char="•"/>
            </a:pPr>
            <a:r>
              <a:rPr lang="de-DE" dirty="0" smtClean="0"/>
              <a:t>Mehrwert der SAP Cloud </a:t>
            </a:r>
            <a:r>
              <a:rPr lang="de-DE" dirty="0" err="1" smtClean="0"/>
              <a:t>Platform</a:t>
            </a:r>
            <a:endParaRPr lang="de-DE" dirty="0"/>
          </a:p>
          <a:p>
            <a:pPr marL="571500" indent="-342900">
              <a:spcAft>
                <a:spcPts val="1200"/>
              </a:spcAft>
              <a:buFont typeface="Arial" panose="020B0604020202020204" pitchFamily="34" charset="0"/>
              <a:buChar char="•"/>
            </a:pPr>
            <a:r>
              <a:rPr lang="de-DE" dirty="0" smtClean="0"/>
              <a:t>Produktive Nutzung der SAP Cloud </a:t>
            </a:r>
            <a:r>
              <a:rPr lang="de-DE" dirty="0" err="1" smtClean="0"/>
              <a:t>Platform</a:t>
            </a:r>
            <a:endParaRPr lang="de-DE" dirty="0"/>
          </a:p>
        </p:txBody>
      </p:sp>
      <p:sp>
        <p:nvSpPr>
          <p:cNvPr id="5" name="Titel 4"/>
          <p:cNvSpPr>
            <a:spLocks noGrp="1"/>
          </p:cNvSpPr>
          <p:nvPr>
            <p:ph type="title"/>
          </p:nvPr>
        </p:nvSpPr>
        <p:spPr>
          <a:xfrm>
            <a:off x="630001" y="351299"/>
            <a:ext cx="9780091" cy="443198"/>
          </a:xfrm>
        </p:spPr>
        <p:txBody>
          <a:bodyPr/>
          <a:lstStyle/>
          <a:p>
            <a:r>
              <a:rPr lang="de-DE" dirty="0" smtClean="0"/>
              <a:t>Fazit</a:t>
            </a:r>
            <a:endParaRPr lang="de-DE" dirty="0"/>
          </a:p>
        </p:txBody>
      </p:sp>
      <p:pic>
        <p:nvPicPr>
          <p:cNvPr id="7" name="Google Shape;314;p27"/>
          <p:cNvPicPr preferRelativeResize="0"/>
          <p:nvPr/>
        </p:nvPicPr>
        <p:blipFill rotWithShape="1">
          <a:blip r:embed="rId3">
            <a:alphaModFix/>
          </a:blip>
          <a:srcRect/>
          <a:stretch/>
        </p:blipFill>
        <p:spPr>
          <a:xfrm>
            <a:off x="6595825" y="1752600"/>
            <a:ext cx="541070" cy="541070"/>
          </a:xfrm>
          <a:prstGeom prst="rect">
            <a:avLst/>
          </a:prstGeom>
          <a:noFill/>
          <a:ln>
            <a:noFill/>
          </a:ln>
        </p:spPr>
      </p:pic>
      <p:pic>
        <p:nvPicPr>
          <p:cNvPr id="8" name="Google Shape;314;p27"/>
          <p:cNvPicPr preferRelativeResize="0"/>
          <p:nvPr/>
        </p:nvPicPr>
        <p:blipFill rotWithShape="1">
          <a:blip r:embed="rId3">
            <a:alphaModFix/>
          </a:blip>
          <a:srcRect/>
          <a:stretch/>
        </p:blipFill>
        <p:spPr>
          <a:xfrm>
            <a:off x="3919300" y="2219325"/>
            <a:ext cx="541070" cy="541070"/>
          </a:xfrm>
          <a:prstGeom prst="rect">
            <a:avLst/>
          </a:prstGeom>
          <a:noFill/>
          <a:ln>
            <a:noFill/>
          </a:ln>
        </p:spPr>
      </p:pic>
      <p:pic>
        <p:nvPicPr>
          <p:cNvPr id="9" name="Google Shape;314;p27"/>
          <p:cNvPicPr preferRelativeResize="0"/>
          <p:nvPr/>
        </p:nvPicPr>
        <p:blipFill rotWithShape="1">
          <a:blip r:embed="rId3">
            <a:alphaModFix/>
          </a:blip>
          <a:srcRect/>
          <a:stretch/>
        </p:blipFill>
        <p:spPr>
          <a:xfrm>
            <a:off x="8224600" y="2760395"/>
            <a:ext cx="541070" cy="541070"/>
          </a:xfrm>
          <a:prstGeom prst="rect">
            <a:avLst/>
          </a:prstGeom>
          <a:noFill/>
          <a:ln>
            <a:noFill/>
          </a:ln>
        </p:spPr>
      </p:pic>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432" y="4958677"/>
            <a:ext cx="536585" cy="542682"/>
          </a:xfrm>
          <a:prstGeom prst="rect">
            <a:avLst/>
          </a:prstGeom>
        </p:spPr>
      </p:pic>
      <p:pic>
        <p:nvPicPr>
          <p:cNvPr id="12" name="Google Shape;303;p26"/>
          <p:cNvPicPr preferRelativeResize="0"/>
          <p:nvPr/>
        </p:nvPicPr>
        <p:blipFill rotWithShape="1">
          <a:blip r:embed="rId5">
            <a:alphaModFix/>
          </a:blip>
          <a:srcRect/>
          <a:stretch/>
        </p:blipFill>
        <p:spPr>
          <a:xfrm>
            <a:off x="5838299" y="5510885"/>
            <a:ext cx="540000" cy="540000"/>
          </a:xfrm>
          <a:prstGeom prst="rect">
            <a:avLst/>
          </a:prstGeom>
          <a:noFill/>
          <a:ln>
            <a:noFill/>
          </a:ln>
        </p:spPr>
      </p:pic>
    </p:spTree>
    <p:extLst>
      <p:ext uri="{BB962C8B-B14F-4D97-AF65-F5344CB8AC3E}">
        <p14:creationId xmlns:p14="http://schemas.microsoft.com/office/powerpoint/2010/main" val="1123818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86" name="Google Shape;386;p3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387" name="Google Shape;387;p3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26</a:t>
            </a:fld>
            <a:endParaRPr sz="800">
              <a:solidFill>
                <a:srgbClr val="686868"/>
              </a:solidFill>
              <a:latin typeface="Calibri"/>
              <a:ea typeface="Calibri"/>
              <a:cs typeface="Calibri"/>
              <a:sym typeface="Calibri"/>
            </a:endParaRPr>
          </a:p>
        </p:txBody>
      </p:sp>
      <p:sp>
        <p:nvSpPr>
          <p:cNvPr id="389" name="Google Shape;389;p32"/>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Probleme</a:t>
            </a:r>
            <a:endParaRPr dirty="0"/>
          </a:p>
        </p:txBody>
      </p:sp>
      <p:sp>
        <p:nvSpPr>
          <p:cNvPr id="390" name="Google Shape;390;p32"/>
          <p:cNvSpPr/>
          <p:nvPr/>
        </p:nvSpPr>
        <p:spPr>
          <a:xfrm rot="20594760" flipH="1">
            <a:off x="9212818" y="1879300"/>
            <a:ext cx="2540642" cy="3654381"/>
          </a:xfrm>
          <a:prstGeom prst="lightningBolt">
            <a:avLst/>
          </a:prstGeom>
          <a:solidFill>
            <a:schemeClr val="accent5"/>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accent6"/>
              </a:solidFill>
              <a:latin typeface="Calibri"/>
              <a:ea typeface="Calibri"/>
              <a:cs typeface="Calibri"/>
              <a:sym typeface="Calibri"/>
            </a:endParaRPr>
          </a:p>
        </p:txBody>
      </p:sp>
      <p:sp>
        <p:nvSpPr>
          <p:cNvPr id="3" name="Abgerundetes Rechteck 2"/>
          <p:cNvSpPr/>
          <p:nvPr/>
        </p:nvSpPr>
        <p:spPr>
          <a:xfrm>
            <a:off x="819150" y="1476374"/>
            <a:ext cx="3261472" cy="2209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t>Zugang</a:t>
            </a:r>
            <a:endParaRPr lang="de-DE" sz="2000" b="1" dirty="0" smtClean="0"/>
          </a:p>
          <a:p>
            <a:pPr algn="ctr"/>
            <a:endParaRPr lang="de-DE" sz="2000" dirty="0" smtClean="0"/>
          </a:p>
          <a:p>
            <a:pPr algn="ctr"/>
            <a:endParaRPr lang="de-DE" sz="2000" dirty="0" smtClean="0"/>
          </a:p>
          <a:p>
            <a:pPr algn="ctr"/>
            <a:endParaRPr lang="de-DE" sz="2000" dirty="0"/>
          </a:p>
          <a:p>
            <a:pPr algn="ctr"/>
            <a:endParaRPr lang="de-DE" sz="2000" dirty="0" smtClean="0"/>
          </a:p>
          <a:p>
            <a:pPr algn="ctr"/>
            <a:endParaRPr lang="de-DE" sz="2000" dirty="0" err="1" smtClean="0"/>
          </a:p>
        </p:txBody>
      </p:sp>
      <p:sp>
        <p:nvSpPr>
          <p:cNvPr id="11" name="Abgerundetes Rechteck 10"/>
          <p:cNvSpPr/>
          <p:nvPr/>
        </p:nvSpPr>
        <p:spPr>
          <a:xfrm>
            <a:off x="5333999" y="2196078"/>
            <a:ext cx="2810557" cy="20623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ln w="0"/>
                <a:solidFill>
                  <a:schemeClr val="bg1"/>
                </a:solidFill>
                <a:effectLst>
                  <a:outerShdw blurRad="38100" dist="25400" dir="5400000" algn="ctr" rotWithShape="0">
                    <a:srgbClr val="6E747A">
                      <a:alpha val="43000"/>
                    </a:srgbClr>
                  </a:outerShdw>
                </a:effectLst>
              </a:rPr>
              <a:t>Begriffe</a:t>
            </a:r>
          </a:p>
          <a:p>
            <a:pPr algn="ctr"/>
            <a:endParaRPr lang="de-DE" sz="2000" dirty="0" smtClean="0">
              <a:ln w="0"/>
              <a:solidFill>
                <a:schemeClr val="accent1"/>
              </a:solidFill>
              <a:effectLst>
                <a:outerShdw blurRad="38100" dist="25400" dir="5400000" algn="ctr" rotWithShape="0">
                  <a:srgbClr val="6E747A">
                    <a:alpha val="43000"/>
                  </a:srgbClr>
                </a:outerShdw>
              </a:effectLst>
            </a:endParaRPr>
          </a:p>
          <a:p>
            <a:pPr algn="ctr"/>
            <a:endParaRPr lang="de-DE" sz="3200" dirty="0">
              <a:ln w="0"/>
              <a:solidFill>
                <a:schemeClr val="accent1"/>
              </a:solidFill>
              <a:effectLst>
                <a:outerShdw blurRad="38100" dist="25400" dir="5400000" algn="ctr" rotWithShape="0">
                  <a:srgbClr val="6E747A">
                    <a:alpha val="43000"/>
                  </a:srgbClr>
                </a:outerShdw>
              </a:effectLst>
            </a:endParaRPr>
          </a:p>
          <a:p>
            <a:pPr algn="ctr"/>
            <a:endParaRPr lang="de-DE" sz="3600" dirty="0" smtClean="0">
              <a:ln w="0"/>
              <a:solidFill>
                <a:schemeClr val="accent1"/>
              </a:solidFill>
              <a:effectLst>
                <a:outerShdw blurRad="38100" dist="25400" dir="5400000" algn="ctr" rotWithShape="0">
                  <a:srgbClr val="6E747A">
                    <a:alpha val="43000"/>
                  </a:srgbClr>
                </a:outerShdw>
              </a:effectLst>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76" y="2196078"/>
            <a:ext cx="1358752" cy="1358752"/>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754" y="2196078"/>
            <a:ext cx="1358752" cy="1358752"/>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888" y="2954166"/>
            <a:ext cx="1244032" cy="1201328"/>
          </a:xfrm>
          <a:prstGeom prst="rect">
            <a:avLst/>
          </a:prstGeom>
        </p:spPr>
      </p:pic>
      <p:sp>
        <p:nvSpPr>
          <p:cNvPr id="10" name="Abgerundetes Rechteck 9"/>
          <p:cNvSpPr/>
          <p:nvPr/>
        </p:nvSpPr>
        <p:spPr>
          <a:xfrm>
            <a:off x="2293812" y="4110463"/>
            <a:ext cx="2876551" cy="22669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3200" b="1" dirty="0" smtClean="0"/>
              <a:t>Wandel</a:t>
            </a:r>
            <a:endParaRPr lang="de-DE" sz="2000" b="1" dirty="0" smtClean="0"/>
          </a:p>
          <a:p>
            <a:pPr algn="ctr"/>
            <a:endParaRPr lang="de-DE" sz="2000" dirty="0"/>
          </a:p>
          <a:p>
            <a:pPr algn="ctr"/>
            <a:endParaRPr lang="de-DE" sz="2000" dirty="0" smtClean="0"/>
          </a:p>
          <a:p>
            <a:pPr algn="ctr"/>
            <a:endParaRPr lang="de-DE" sz="2000" dirty="0"/>
          </a:p>
          <a:p>
            <a:pPr algn="ctr"/>
            <a:endParaRPr lang="de-DE" sz="2000" dirty="0" smtClean="0"/>
          </a:p>
          <a:p>
            <a:pPr algn="ctr"/>
            <a:endParaRPr lang="de-DE" sz="2000" dirty="0" smtClean="0"/>
          </a:p>
        </p:txBody>
      </p:sp>
      <p:sp>
        <p:nvSpPr>
          <p:cNvPr id="9" name="Ellipse 8"/>
          <p:cNvSpPr/>
          <p:nvPr/>
        </p:nvSpPr>
        <p:spPr>
          <a:xfrm>
            <a:off x="3749556" y="4967712"/>
            <a:ext cx="1296981" cy="127888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200" b="1" dirty="0" smtClean="0">
                <a:ln w="0">
                  <a:noFill/>
                </a:ln>
                <a:solidFill>
                  <a:schemeClr val="bg1"/>
                </a:solidFill>
                <a:effectLst>
                  <a:outerShdw blurRad="38100" dist="19050" dir="2700000" algn="tl" rotWithShape="0">
                    <a:schemeClr val="dk1">
                      <a:alpha val="40000"/>
                    </a:schemeClr>
                  </a:outerShdw>
                </a:effectLst>
              </a:rPr>
              <a:t>Version 22.9</a:t>
            </a:r>
          </a:p>
        </p:txBody>
      </p:sp>
    </p:spTree>
    <p:extLst>
      <p:ext uri="{BB962C8B-B14F-4D97-AF65-F5344CB8AC3E}">
        <p14:creationId xmlns:p14="http://schemas.microsoft.com/office/powerpoint/2010/main" val="1546174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27</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1" name="Rechteck 10"/>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S/4 HANA Backend</a:t>
            </a:r>
          </a:p>
        </p:txBody>
      </p:sp>
      <p:sp>
        <p:nvSpPr>
          <p:cNvPr id="20" name="Rechteck 19"/>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Übersetzung von Kacheln</a:t>
            </a:r>
          </a:p>
        </p:txBody>
      </p:sp>
    </p:spTree>
    <p:extLst>
      <p:ext uri="{BB962C8B-B14F-4D97-AF65-F5344CB8AC3E}">
        <p14:creationId xmlns:p14="http://schemas.microsoft.com/office/powerpoint/2010/main" val="216975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28</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1" name="Rechteck 10"/>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S/4 HANA Backend</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19" name="Rechteck 18"/>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„traditionelle Technologien“</a:t>
            </a:r>
          </a:p>
        </p:txBody>
      </p:sp>
      <p:sp>
        <p:nvSpPr>
          <p:cNvPr id="20" name="Rechteck 19"/>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Übersetzung von Kacheln</a:t>
            </a:r>
          </a:p>
        </p:txBody>
      </p:sp>
    </p:spTree>
    <p:extLst>
      <p:ext uri="{BB962C8B-B14F-4D97-AF65-F5344CB8AC3E}">
        <p14:creationId xmlns:p14="http://schemas.microsoft.com/office/powerpoint/2010/main" val="2391882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3"/>
          <p:cNvSpPr txBox="1">
            <a:spLocks noGrp="1"/>
          </p:cNvSpPr>
          <p:nvPr>
            <p:ph type="dt" sz="half"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399" name="Google Shape;399;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00" name="Google Shape;400;p3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de-DE"/>
              <a:t>29</a:t>
            </a:fld>
            <a:endParaRPr/>
          </a:p>
        </p:txBody>
      </p:sp>
      <p:sp>
        <p:nvSpPr>
          <p:cNvPr id="401" name="Google Shape;401;p3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a:t>Ausblick</a:t>
            </a:r>
            <a:endParaRPr/>
          </a:p>
        </p:txBody>
      </p:sp>
      <p:pic>
        <p:nvPicPr>
          <p:cNvPr id="4" name="Bildplatzhalt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1138" r="21138"/>
          <a:stretch>
            <a:fillRect/>
          </a:stretch>
        </p:blipFill>
        <p:spPr>
          <a:xfrm>
            <a:off x="630001" y="1389867"/>
            <a:ext cx="4229100" cy="4895850"/>
          </a:xfrm>
        </p:spPr>
      </p:pic>
      <p:sp>
        <p:nvSpPr>
          <p:cNvPr id="3" name="Rechteck 2"/>
          <p:cNvSpPr/>
          <p:nvPr/>
        </p:nvSpPr>
        <p:spPr>
          <a:xfrm>
            <a:off x="4924800" y="138986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a:t>
            </a:r>
          </a:p>
        </p:txBody>
      </p:sp>
      <p:sp>
        <p:nvSpPr>
          <p:cNvPr id="11" name="Rechteck 10"/>
          <p:cNvSpPr/>
          <p:nvPr/>
        </p:nvSpPr>
        <p:spPr>
          <a:xfrm>
            <a:off x="4924800" y="2125467"/>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S/4 HANA Backend</a:t>
            </a:r>
          </a:p>
        </p:txBody>
      </p:sp>
      <p:sp>
        <p:nvSpPr>
          <p:cNvPr id="12" name="Rechteck 11"/>
          <p:cNvSpPr/>
          <p:nvPr/>
        </p:nvSpPr>
        <p:spPr>
          <a:xfrm>
            <a:off x="4924800" y="3165713"/>
            <a:ext cx="6620399" cy="6045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SAP Cloud </a:t>
            </a:r>
            <a:r>
              <a:rPr lang="de-DE" sz="2000" dirty="0" err="1" smtClean="0"/>
              <a:t>Platform</a:t>
            </a:r>
            <a:endParaRPr lang="de-DE" sz="2000" dirty="0" smtClean="0"/>
          </a:p>
        </p:txBody>
      </p:sp>
      <p:sp>
        <p:nvSpPr>
          <p:cNvPr id="13" name="Rechteck 12"/>
          <p:cNvSpPr/>
          <p:nvPr/>
        </p:nvSpPr>
        <p:spPr>
          <a:xfrm>
            <a:off x="4924800" y="3892267"/>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Produktiver Einsatz</a:t>
            </a:r>
          </a:p>
        </p:txBody>
      </p:sp>
      <p:sp>
        <p:nvSpPr>
          <p:cNvPr id="14" name="Rechteck 13"/>
          <p:cNvSpPr/>
          <p:nvPr/>
        </p:nvSpPr>
        <p:spPr>
          <a:xfrm>
            <a:off x="4924800" y="4932517"/>
            <a:ext cx="6620399" cy="604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Systeme</a:t>
            </a:r>
          </a:p>
        </p:txBody>
      </p:sp>
      <p:sp>
        <p:nvSpPr>
          <p:cNvPr id="18" name="Rechteck 17"/>
          <p:cNvSpPr/>
          <p:nvPr/>
        </p:nvSpPr>
        <p:spPr>
          <a:xfrm>
            <a:off x="715050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Konkurrenz-produkte</a:t>
            </a:r>
          </a:p>
        </p:txBody>
      </p:sp>
      <p:sp>
        <p:nvSpPr>
          <p:cNvPr id="19" name="Rechteck 18"/>
          <p:cNvSpPr/>
          <p:nvPr/>
        </p:nvSpPr>
        <p:spPr>
          <a:xfrm>
            <a:off x="9394891" y="3892268"/>
            <a:ext cx="2160000" cy="5961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„traditionelle Technologien“</a:t>
            </a:r>
          </a:p>
        </p:txBody>
      </p:sp>
      <p:sp>
        <p:nvSpPr>
          <p:cNvPr id="20" name="Rechteck 19"/>
          <p:cNvSpPr/>
          <p:nvPr/>
        </p:nvSpPr>
        <p:spPr>
          <a:xfrm>
            <a:off x="8269199" y="2125466"/>
            <a:ext cx="3276000" cy="596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Übersetzung von Kacheln</a:t>
            </a:r>
          </a:p>
        </p:txBody>
      </p:sp>
      <p:sp>
        <p:nvSpPr>
          <p:cNvPr id="21" name="Rechteck 20"/>
          <p:cNvSpPr/>
          <p:nvPr/>
        </p:nvSpPr>
        <p:spPr>
          <a:xfrm>
            <a:off x="4924800" y="5681184"/>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2-Faktor-Authentifizierung</a:t>
            </a:r>
          </a:p>
        </p:txBody>
      </p:sp>
      <p:sp>
        <p:nvSpPr>
          <p:cNvPr id="22" name="Rechteck 21"/>
          <p:cNvSpPr/>
          <p:nvPr/>
        </p:nvSpPr>
        <p:spPr>
          <a:xfrm>
            <a:off x="8269199" y="5681183"/>
            <a:ext cx="3276000" cy="5961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SSO</a:t>
            </a:r>
          </a:p>
        </p:txBody>
      </p:sp>
    </p:spTree>
    <p:extLst>
      <p:ext uri="{BB962C8B-B14F-4D97-AF65-F5344CB8AC3E}">
        <p14:creationId xmlns:p14="http://schemas.microsoft.com/office/powerpoint/2010/main" val="249486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Tree>
    <p:extLst>
      <p:ext uri="{BB962C8B-B14F-4D97-AF65-F5344CB8AC3E}">
        <p14:creationId xmlns:p14="http://schemas.microsoft.com/office/powerpoint/2010/main" val="596685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36" name="Google Shape;436;p3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37" name="Google Shape;437;p37"/>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30</a:t>
            </a:fld>
            <a:endParaRPr sz="800">
              <a:solidFill>
                <a:srgbClr val="686868"/>
              </a:solidFill>
              <a:latin typeface="Calibri"/>
              <a:ea typeface="Calibri"/>
              <a:cs typeface="Calibri"/>
              <a:sym typeface="Calibri"/>
            </a:endParaRPr>
          </a:p>
        </p:txBody>
      </p:sp>
      <p:sp>
        <p:nvSpPr>
          <p:cNvPr id="438" name="Google Shape;438;p37"/>
          <p:cNvSpPr txBox="1">
            <a:spLocks noGrp="1"/>
          </p:cNvSpPr>
          <p:nvPr>
            <p:ph type="body" idx="1"/>
          </p:nvPr>
        </p:nvSpPr>
        <p:spPr>
          <a:xfrm>
            <a:off x="629999" y="1260000"/>
            <a:ext cx="10915199" cy="33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3"/>
              </a:rPr>
              <a:t>https://help.sap.com/doc/saphelp_dimp50/5.0/de-DE/49/2dfe88088b11d396a9006094b9867b/content.htm</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4"/>
              </a:rPr>
              <a:t>https://blogs.sap.com/2016/10/31/sap-fiori-2.0-now-available/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5"/>
              </a:rPr>
              <a:t>http://craveinfotech.com/sap-cfsm-crave-field-service-manager/sap-cloud-platform-sap-cp/</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6"/>
              </a:rPr>
              <a:t>https://www.pmmag.com/articles/100624-customizing-the-client-experience</a:t>
            </a: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r>
              <a:rPr lang="de-DE" sz="1800" b="0" i="0" u="sng" strike="noStrike" cap="none" dirty="0">
                <a:solidFill>
                  <a:schemeClr val="hlink"/>
                </a:solidFill>
                <a:latin typeface="Calibri"/>
                <a:ea typeface="Calibri"/>
                <a:cs typeface="Calibri"/>
                <a:sym typeface="Calibri"/>
                <a:hlinkClick r:id="rId7"/>
              </a:rPr>
              <a:t>https://</a:t>
            </a:r>
            <a:r>
              <a:rPr lang="de-DE" sz="1800" b="0" i="0" u="sng" strike="noStrike" cap="none" dirty="0" smtClean="0">
                <a:solidFill>
                  <a:schemeClr val="hlink"/>
                </a:solidFill>
                <a:latin typeface="Calibri"/>
                <a:ea typeface="Calibri"/>
                <a:cs typeface="Calibri"/>
                <a:sym typeface="Calibri"/>
                <a:hlinkClick r:id="rId7"/>
              </a:rPr>
              <a:t>twitter.com/SAPWebIDE</a:t>
            </a:r>
            <a:endParaRPr lang="de-DE" sz="1800" b="0" i="0" u="sng" strike="noStrike" cap="none" dirty="0" smtClean="0">
              <a:solidFill>
                <a:schemeClr val="hlink"/>
              </a:solidFill>
              <a:latin typeface="Calibri"/>
              <a:ea typeface="Calibri"/>
              <a:cs typeface="Calibri"/>
              <a:sym typeface="Calibri"/>
            </a:endParaRPr>
          </a:p>
          <a:p>
            <a:pPr marL="0" lvl="0" indent="0">
              <a:spcBef>
                <a:spcPts val="360"/>
              </a:spcBef>
              <a:buSzPts val="1530"/>
            </a:pPr>
            <a:r>
              <a:rPr lang="de-DE" sz="1800" dirty="0">
                <a:hlinkClick r:id="rId8"/>
              </a:rPr>
              <a:t>https://</a:t>
            </a:r>
            <a:r>
              <a:rPr lang="de-DE" sz="1800" dirty="0" smtClean="0">
                <a:hlinkClick r:id="rId8"/>
              </a:rPr>
              <a:t>bertelsmann.sharepoint.com/sites/bportal_asys_insight/functions/marketing/AsySitePages/aSMarketingPictures.aspx</a:t>
            </a:r>
            <a:endParaRPr lang="de-DE" sz="1800" dirty="0" smtClean="0"/>
          </a:p>
          <a:p>
            <a:pPr marL="0" lvl="0" indent="0">
              <a:spcBef>
                <a:spcPts val="360"/>
              </a:spcBef>
              <a:buSzPts val="1530"/>
            </a:pPr>
            <a:r>
              <a:rPr lang="de-DE" sz="1800" dirty="0">
                <a:hlinkClick r:id="rId9"/>
              </a:rPr>
              <a:t>https://mission-mobile.de/sap-fiori</a:t>
            </a:r>
            <a:r>
              <a:rPr lang="de-DE" sz="1800" dirty="0" smtClean="0">
                <a:hlinkClick r:id="rId9"/>
              </a:rPr>
              <a:t>/</a:t>
            </a:r>
            <a:endParaRPr lang="de-DE" sz="1800" dirty="0" smtClean="0"/>
          </a:p>
          <a:p>
            <a:pPr marL="0" lvl="0" indent="0">
              <a:spcBef>
                <a:spcPts val="360"/>
              </a:spcBef>
              <a:buSzPts val="1530"/>
            </a:pPr>
            <a:r>
              <a:rPr lang="de-DE" sz="1800" dirty="0">
                <a:hlinkClick r:id="rId10"/>
              </a:rPr>
              <a:t>https://innovabee.de/blog-zur-einfuehrung-von-sap-s4hana-mit-sap-simple-finance-bei-innovabee</a:t>
            </a:r>
            <a:r>
              <a:rPr lang="de-DE" sz="1800" dirty="0" smtClean="0">
                <a:hlinkClick r:id="rId10"/>
              </a:rPr>
              <a:t>/</a:t>
            </a: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lang="de-DE" sz="1800" dirty="0" smtClean="0"/>
          </a:p>
          <a:p>
            <a:pPr marL="0" lvl="0" indent="0">
              <a:spcBef>
                <a:spcPts val="360"/>
              </a:spcBef>
              <a:buSzPts val="1530"/>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accent1"/>
              </a:buClr>
              <a:buSzPts val="153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accent1"/>
              </a:buClr>
              <a:buSzPts val="170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439" name="Google Shape;439;p3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Quellen</a:t>
            </a:r>
            <a:endParaRPr sz="32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4608979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2"/>
          <p:cNvSpPr txBox="1">
            <a:spLocks noGrp="1"/>
          </p:cNvSpPr>
          <p:nvPr>
            <p:ph type="title"/>
          </p:nvPr>
        </p:nvSpPr>
        <p:spPr>
          <a:xfrm>
            <a:off x="637158" y="3423668"/>
            <a:ext cx="10919504" cy="773295"/>
          </a:xfrm>
          <a:prstGeom prst="rect">
            <a:avLst/>
          </a:prstGeom>
          <a:noFill/>
          <a:ln>
            <a:noFill/>
          </a:ln>
        </p:spPr>
        <p:txBody>
          <a:bodyPr spcFirstLastPara="1" wrap="square" lIns="0" tIns="0" rIns="0" bIns="95250" anchor="ctr" anchorCtr="0">
            <a:noAutofit/>
          </a:bodyPr>
          <a:lstStyle/>
          <a:p>
            <a:pPr marL="0" marR="0" lvl="0" indent="0" algn="ctr" rtl="0">
              <a:lnSpc>
                <a:spcPct val="90000"/>
              </a:lnSpc>
              <a:spcBef>
                <a:spcPts val="0"/>
              </a:spcBef>
              <a:spcAft>
                <a:spcPts val="0"/>
              </a:spcAft>
              <a:buClr>
                <a:schemeClr val="accent1"/>
              </a:buClr>
              <a:buSzPts val="4800"/>
              <a:buFont typeface="Calibri"/>
              <a:buNone/>
            </a:pPr>
            <a:r>
              <a:rPr lang="de-DE" sz="4800" b="0" i="0" u="none" strike="noStrike" cap="none">
                <a:solidFill>
                  <a:schemeClr val="accent1"/>
                </a:solidFill>
                <a:latin typeface="Calibri"/>
                <a:ea typeface="Calibri"/>
                <a:cs typeface="Calibri"/>
                <a:sym typeface="Calibri"/>
              </a:rPr>
              <a:t>Vielen Dank für Ihre Aufmerksamkeit!</a:t>
            </a:r>
            <a:endParaRPr sz="4800" b="0" i="0" u="none" strike="noStrike" cap="none">
              <a:solidFill>
                <a:schemeClr val="accent1"/>
              </a:solidFill>
              <a:latin typeface="Calibri"/>
              <a:ea typeface="Calibri"/>
              <a:cs typeface="Calibri"/>
              <a:sym typeface="Calibri"/>
            </a:endParaRPr>
          </a:p>
        </p:txBody>
      </p:sp>
      <p:sp>
        <p:nvSpPr>
          <p:cNvPr id="964" name="Google Shape;964;p7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965" name="Google Shape;965;p7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966" name="Google Shape;966;p72"/>
          <p:cNvSpPr txBox="1"/>
          <p:nvPr/>
        </p:nvSpPr>
        <p:spPr>
          <a:xfrm>
            <a:off x="634999" y="5945188"/>
            <a:ext cx="10918825" cy="1846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1020"/>
              <a:buFont typeface="Noto Sans Symbols"/>
              <a:buNone/>
            </a:pPr>
            <a:r>
              <a:rPr lang="de-DE" sz="1200" cap="none" dirty="0">
                <a:solidFill>
                  <a:srgbClr val="0070C0"/>
                </a:solidFill>
                <a:latin typeface="Calibri"/>
                <a:ea typeface="Calibri"/>
                <a:cs typeface="Calibri"/>
                <a:sym typeface="Calibri"/>
              </a:rPr>
              <a:t>Kontakt: </a:t>
            </a:r>
            <a:r>
              <a:rPr lang="de-DE" sz="1200" cap="none" dirty="0" smtClean="0">
                <a:solidFill>
                  <a:srgbClr val="0070C0"/>
                </a:solidFill>
                <a:latin typeface="Calibri"/>
                <a:ea typeface="Calibri"/>
                <a:cs typeface="Calibri"/>
                <a:sym typeface="Calibri"/>
              </a:rPr>
              <a:t>Angela Stöckert | </a:t>
            </a:r>
            <a:r>
              <a:rPr lang="de-DE" sz="1200" cap="none" dirty="0">
                <a:solidFill>
                  <a:srgbClr val="0070C0"/>
                </a:solidFill>
                <a:latin typeface="Calibri"/>
                <a:ea typeface="Calibri"/>
                <a:cs typeface="Calibri"/>
                <a:sym typeface="Calibri"/>
              </a:rPr>
              <a:t>+49 </a:t>
            </a:r>
            <a:r>
              <a:rPr lang="de-DE" sz="1200" dirty="0" smtClean="0">
                <a:solidFill>
                  <a:srgbClr val="0070C0"/>
                </a:solidFill>
                <a:latin typeface="Calibri"/>
                <a:ea typeface="Calibri"/>
                <a:cs typeface="Calibri"/>
                <a:sym typeface="Calibri"/>
              </a:rPr>
              <a:t>341 463 363 07</a:t>
            </a:r>
            <a:r>
              <a:rPr lang="de-DE" sz="1200" cap="none" dirty="0" smtClean="0">
                <a:solidFill>
                  <a:srgbClr val="0070C0"/>
                </a:solidFill>
                <a:latin typeface="Calibri"/>
                <a:ea typeface="Calibri"/>
                <a:cs typeface="Calibri"/>
                <a:sym typeface="Calibri"/>
              </a:rPr>
              <a:t> </a:t>
            </a:r>
            <a:r>
              <a:rPr lang="de-DE" sz="1200" cap="none" dirty="0">
                <a:solidFill>
                  <a:srgbClr val="0070C0"/>
                </a:solidFill>
                <a:latin typeface="Calibri"/>
                <a:ea typeface="Calibri"/>
                <a:cs typeface="Calibri"/>
                <a:sym typeface="Calibri"/>
              </a:rPr>
              <a:t>| </a:t>
            </a:r>
            <a:r>
              <a:rPr lang="de-DE" sz="1200" u="sng" cap="none" dirty="0" smtClean="0">
                <a:solidFill>
                  <a:schemeClr val="hlink"/>
                </a:solidFill>
                <a:latin typeface="Calibri"/>
                <a:ea typeface="Calibri"/>
                <a:cs typeface="Calibri"/>
                <a:sym typeface="Calibri"/>
              </a:rPr>
              <a:t>angela.stoeckert@googlemail.com</a:t>
            </a:r>
            <a:endParaRPr sz="1200" cap="none" dirty="0">
              <a:solidFill>
                <a:srgbClr val="0070C0"/>
              </a:solidFill>
              <a:latin typeface="Calibri"/>
              <a:ea typeface="Calibri"/>
              <a:cs typeface="Calibri"/>
              <a:sym typeface="Calibri"/>
            </a:endParaRPr>
          </a:p>
        </p:txBody>
      </p:sp>
      <p:sp>
        <p:nvSpPr>
          <p:cNvPr id="967" name="Google Shape;967;p72"/>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31</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2481696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14/09/18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32</a:t>
            </a:fld>
            <a:endParaRPr lang="de-DE"/>
          </a:p>
        </p:txBody>
      </p:sp>
      <p:sp>
        <p:nvSpPr>
          <p:cNvPr id="6" name="Textplatzhalter 5"/>
          <p:cNvSpPr>
            <a:spLocks noGrp="1"/>
          </p:cNvSpPr>
          <p:nvPr>
            <p:ph type="body" sz="quarter" idx="13"/>
          </p:nvPr>
        </p:nvSpPr>
        <p:spPr>
          <a:xfrm>
            <a:off x="629999" y="1260000"/>
            <a:ext cx="10915199" cy="1785104"/>
          </a:xfrm>
        </p:spPr>
        <p:txBody>
          <a:bodyPr/>
          <a:lstStyle/>
          <a:p>
            <a:pPr marL="342900" indent="-342900">
              <a:buFont typeface="Arial" panose="020B0604020202020204" pitchFamily="34" charset="0"/>
              <a:buChar char="•"/>
            </a:pPr>
            <a:r>
              <a:rPr lang="de-DE" dirty="0" smtClean="0">
                <a:hlinkClick r:id="rId2" action="ppaction://hlinksldjump"/>
              </a:rPr>
              <a:t>Kapitel 1</a:t>
            </a:r>
            <a:endParaRPr lang="de-DE" dirty="0" smtClean="0"/>
          </a:p>
          <a:p>
            <a:pPr marL="342900" indent="-342900">
              <a:buFont typeface="Arial" panose="020B0604020202020204" pitchFamily="34" charset="0"/>
              <a:buChar char="•"/>
            </a:pPr>
            <a:r>
              <a:rPr lang="de-DE" dirty="0" smtClean="0">
                <a:hlinkClick r:id="rId3" action="ppaction://hlinksldjump"/>
              </a:rPr>
              <a:t>Kapitel 2</a:t>
            </a:r>
            <a:endParaRPr lang="de-DE" dirty="0" smtClean="0"/>
          </a:p>
          <a:p>
            <a:pPr marL="342900" indent="-342900">
              <a:buFont typeface="Arial" panose="020B0604020202020204" pitchFamily="34" charset="0"/>
              <a:buChar char="•"/>
            </a:pPr>
            <a:r>
              <a:rPr lang="de-DE" dirty="0" smtClean="0">
                <a:hlinkClick r:id="rId4" action="ppaction://hlinksldjump"/>
              </a:rPr>
              <a:t>Kapitel 3</a:t>
            </a:r>
            <a:endParaRPr lang="de-DE" dirty="0" smtClean="0"/>
          </a:p>
          <a:p>
            <a:pPr marL="342900" indent="-342900">
              <a:buFont typeface="Arial" panose="020B0604020202020204" pitchFamily="34" charset="0"/>
              <a:buChar char="•"/>
            </a:pPr>
            <a:r>
              <a:rPr lang="de-DE" dirty="0" smtClean="0"/>
              <a:t>Kapitel 4</a:t>
            </a:r>
          </a:p>
          <a:p>
            <a:pPr marL="342900" indent="-342900">
              <a:buFont typeface="Arial" panose="020B0604020202020204" pitchFamily="34" charset="0"/>
              <a:buChar char="•"/>
            </a:pPr>
            <a:r>
              <a:rPr lang="de-DE" dirty="0" smtClean="0"/>
              <a:t>Kapitel 5</a:t>
            </a:r>
            <a:endParaRPr lang="de-DE" dirty="0"/>
          </a:p>
        </p:txBody>
      </p:sp>
      <p:sp>
        <p:nvSpPr>
          <p:cNvPr id="2" name="Titel 1"/>
          <p:cNvSpPr>
            <a:spLocks noGrp="1"/>
          </p:cNvSpPr>
          <p:nvPr>
            <p:ph type="title"/>
          </p:nvPr>
        </p:nvSpPr>
        <p:spPr>
          <a:xfrm>
            <a:off x="630001" y="351299"/>
            <a:ext cx="9780091" cy="443198"/>
          </a:xfrm>
        </p:spPr>
        <p:txBody>
          <a:bodyPr/>
          <a:lstStyle/>
          <a:p>
            <a:r>
              <a:rPr lang="de-DE" dirty="0" smtClean="0"/>
              <a:t>Reserve</a:t>
            </a:r>
            <a:endParaRPr lang="de-DE" dirty="0"/>
          </a:p>
        </p:txBody>
      </p:sp>
    </p:spTree>
    <p:extLst>
      <p:ext uri="{BB962C8B-B14F-4D97-AF65-F5344CB8AC3E}">
        <p14:creationId xmlns:p14="http://schemas.microsoft.com/office/powerpoint/2010/main" val="36997344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3" name="Foliennummernplatzhalt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
        <p:nvSpPr>
          <p:cNvPr id="6" name="Textplatzhalter 5"/>
          <p:cNvSpPr>
            <a:spLocks noGrp="1"/>
          </p:cNvSpPr>
          <p:nvPr>
            <p:ph type="body" sz="quarter" idx="13"/>
          </p:nvPr>
        </p:nvSpPr>
        <p:spPr>
          <a:xfrm>
            <a:off x="629999" y="1260000"/>
            <a:ext cx="10915199" cy="1046440"/>
          </a:xfrm>
        </p:spPr>
        <p:txBody>
          <a:bodyPr/>
          <a:lstStyle/>
          <a:p>
            <a:pPr marL="342900" indent="-342900">
              <a:buFont typeface="Arial" panose="020B0604020202020204" pitchFamily="34" charset="0"/>
              <a:buChar char="•"/>
            </a:pPr>
            <a:r>
              <a:rPr lang="de-DE" dirty="0" smtClean="0">
                <a:hlinkClick r:id="rId2" action="ppaction://hlinksldjump"/>
              </a:rPr>
              <a:t>Firmenvorstellung Arvato Systems Perdata GmbH</a:t>
            </a:r>
            <a:endParaRPr lang="de-DE" dirty="0" smtClean="0"/>
          </a:p>
          <a:p>
            <a:pPr marL="342900" indent="-342900">
              <a:buFont typeface="Arial" panose="020B0604020202020204" pitchFamily="34" charset="0"/>
              <a:buChar char="•"/>
            </a:pPr>
            <a:r>
              <a:rPr lang="de-DE" dirty="0" smtClean="0"/>
              <a:t>Geschichte des SAP ERP</a:t>
            </a:r>
          </a:p>
          <a:p>
            <a:pPr marL="342900" indent="-342900">
              <a:buFont typeface="Arial" panose="020B0604020202020204" pitchFamily="34" charset="0"/>
              <a:buChar char="•"/>
            </a:pPr>
            <a:r>
              <a:rPr lang="de-DE" dirty="0" smtClean="0">
                <a:hlinkClick r:id="rId3" action="ppaction://hlinksldjump"/>
              </a:rPr>
              <a:t>Thesen</a:t>
            </a:r>
            <a:endParaRPr lang="de-DE" dirty="0"/>
          </a:p>
        </p:txBody>
      </p:sp>
      <p:sp>
        <p:nvSpPr>
          <p:cNvPr id="2" name="Titel 1"/>
          <p:cNvSpPr>
            <a:spLocks noGrp="1"/>
          </p:cNvSpPr>
          <p:nvPr>
            <p:ph type="title"/>
          </p:nvPr>
        </p:nvSpPr>
        <p:spPr/>
        <p:txBody>
          <a:bodyPr/>
          <a:lstStyle/>
          <a:p>
            <a:r>
              <a:rPr lang="de-DE" dirty="0" smtClean="0"/>
              <a:t>Kapitel 1</a:t>
            </a:r>
            <a:endParaRPr lang="de-DE" dirty="0"/>
          </a:p>
        </p:txBody>
      </p:sp>
    </p:spTree>
    <p:extLst>
      <p:ext uri="{BB962C8B-B14F-4D97-AF65-F5344CB8AC3E}">
        <p14:creationId xmlns:p14="http://schemas.microsoft.com/office/powerpoint/2010/main" val="530956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147" name="Google Shape;147;p17"/>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Arvato Systems Perdata GmbH</a:t>
            </a:r>
            <a:endParaRPr dirty="0"/>
          </a:p>
        </p:txBody>
      </p:sp>
      <p:sp>
        <p:nvSpPr>
          <p:cNvPr id="169" name="Google Shape;169;p17"/>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170" name="Google Shape;170;p17"/>
          <p:cNvSpPr txBox="1">
            <a:spLocks noGrp="1"/>
          </p:cNvSpPr>
          <p:nvPr>
            <p:ph type="sldNum" idx="12"/>
          </p:nvPr>
        </p:nvSpPr>
        <p:spPr>
          <a:xfrm>
            <a:off x="11044656"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34</a:t>
            </a:fld>
            <a:endParaRPr sz="800">
              <a:solidFill>
                <a:srgbClr val="686868"/>
              </a:solidFill>
              <a:latin typeface="Calibri"/>
              <a:ea typeface="Calibri"/>
              <a:cs typeface="Calibri"/>
              <a:sym typeface="Calibri"/>
            </a:endParaRPr>
          </a:p>
        </p:txBody>
      </p:sp>
      <p:sp>
        <p:nvSpPr>
          <p:cNvPr id="164" name="Google Shape;448;p38">
            <a:hlinkClick r:id="rId3" action="ppaction://hlinksldjump"/>
          </p:cNvPr>
          <p:cNvSpPr/>
          <p:nvPr/>
        </p:nvSpPr>
        <p:spPr>
          <a:xfrm>
            <a:off x="665062" y="1235445"/>
            <a:ext cx="1980000" cy="1980000"/>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Business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Modules</a:t>
            </a:r>
            <a:endParaRPr dirty="0"/>
          </a:p>
        </p:txBody>
      </p:sp>
      <p:sp>
        <p:nvSpPr>
          <p:cNvPr id="163" name="Google Shape;447;p38">
            <a:hlinkClick r:id="rId4" action="ppaction://hlinksldjump"/>
          </p:cNvPr>
          <p:cNvSpPr/>
          <p:nvPr/>
        </p:nvSpPr>
        <p:spPr>
          <a:xfrm>
            <a:off x="2279090" y="2870477"/>
            <a:ext cx="1980000" cy="1980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Utilities</a:t>
            </a:r>
            <a:br>
              <a:rPr lang="de-DE" sz="2000" b="1" i="0" u="none" strike="noStrike" cap="none" dirty="0">
                <a:solidFill>
                  <a:srgbClr val="FFFFFF"/>
                </a:solidFill>
                <a:latin typeface="Calibri"/>
                <a:ea typeface="Calibri"/>
                <a:cs typeface="Calibri"/>
                <a:sym typeface="Calibri"/>
              </a:rPr>
            </a:br>
            <a:endParaRPr sz="20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dirty="0">
              <a:solidFill>
                <a:srgbClr val="FFFFFF"/>
              </a:solidFill>
              <a:latin typeface="Calibri"/>
              <a:ea typeface="Calibri"/>
              <a:cs typeface="Calibri"/>
              <a:sym typeface="Calibri"/>
            </a:endParaRPr>
          </a:p>
        </p:txBody>
      </p:sp>
      <p:sp>
        <p:nvSpPr>
          <p:cNvPr id="165" name="Google Shape;449;p38">
            <a:hlinkClick r:id="rId4" action="ppaction://hlinksldjump"/>
          </p:cNvPr>
          <p:cNvSpPr/>
          <p:nvPr/>
        </p:nvSpPr>
        <p:spPr>
          <a:xfrm>
            <a:off x="621231" y="4339784"/>
            <a:ext cx="1980000" cy="1980000"/>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dirty="0">
                <a:solidFill>
                  <a:srgbClr val="FFFFFF"/>
                </a:solidFill>
                <a:latin typeface="Calibri"/>
                <a:ea typeface="Calibri"/>
                <a:cs typeface="Calibri"/>
                <a:sym typeface="Calibri"/>
              </a:rPr>
              <a:t>SAP Database &amp; </a:t>
            </a:r>
            <a:br>
              <a:rPr lang="de-DE" sz="2000" b="1" i="0" u="none" strike="noStrike" cap="none" dirty="0">
                <a:solidFill>
                  <a:srgbClr val="FFFFFF"/>
                </a:solidFill>
                <a:latin typeface="Calibri"/>
                <a:ea typeface="Calibri"/>
                <a:cs typeface="Calibri"/>
                <a:sym typeface="Calibri"/>
              </a:rPr>
            </a:br>
            <a:r>
              <a:rPr lang="de-DE" sz="2000" b="1" i="0" u="none" strike="noStrike" cap="none" dirty="0" smtClean="0">
                <a:solidFill>
                  <a:srgbClr val="FFFFFF"/>
                </a:solidFill>
                <a:latin typeface="Calibri"/>
                <a:ea typeface="Calibri"/>
                <a:cs typeface="Calibri"/>
                <a:sym typeface="Calibri"/>
              </a:rPr>
              <a:t>Technologies</a:t>
            </a:r>
            <a:endParaRPr dirty="0"/>
          </a:p>
        </p:txBody>
      </p:sp>
      <p:pic>
        <p:nvPicPr>
          <p:cNvPr id="167" name="Google Shape;459;p38"/>
          <p:cNvPicPr preferRelativeResize="0"/>
          <p:nvPr/>
        </p:nvPicPr>
        <p:blipFill rotWithShape="1">
          <a:blip r:embed="rId5">
            <a:alphaModFix/>
          </a:blip>
          <a:srcRect/>
          <a:stretch/>
        </p:blipFill>
        <p:spPr>
          <a:xfrm>
            <a:off x="802161" y="5737784"/>
            <a:ext cx="432000" cy="432000"/>
          </a:xfrm>
          <a:prstGeom prst="rect">
            <a:avLst/>
          </a:prstGeom>
          <a:noFill/>
          <a:ln>
            <a:noFill/>
          </a:ln>
        </p:spPr>
      </p:pic>
      <p:pic>
        <p:nvPicPr>
          <p:cNvPr id="168" name="Google Shape;464;p38"/>
          <p:cNvPicPr preferRelativeResize="0"/>
          <p:nvPr/>
        </p:nvPicPr>
        <p:blipFill rotWithShape="1">
          <a:blip r:embed="rId6">
            <a:alphaModFix/>
          </a:blip>
          <a:srcRect/>
          <a:stretch/>
        </p:blipFill>
        <p:spPr>
          <a:xfrm>
            <a:off x="3646160" y="4266904"/>
            <a:ext cx="496015" cy="447357"/>
          </a:xfrm>
          <a:prstGeom prst="rect">
            <a:avLst/>
          </a:prstGeom>
          <a:noFill/>
          <a:ln>
            <a:noFill/>
          </a:ln>
        </p:spPr>
      </p:pic>
      <p:pic>
        <p:nvPicPr>
          <p:cNvPr id="227" name="Google Shape;456;p38"/>
          <p:cNvPicPr preferRelativeResize="0"/>
          <p:nvPr/>
        </p:nvPicPr>
        <p:blipFill rotWithShape="1">
          <a:blip r:embed="rId7">
            <a:alphaModFix/>
          </a:blip>
          <a:srcRect/>
          <a:stretch/>
        </p:blipFill>
        <p:spPr>
          <a:xfrm>
            <a:off x="802161" y="2651519"/>
            <a:ext cx="432000" cy="432000"/>
          </a:xfrm>
          <a:prstGeom prst="rect">
            <a:avLst/>
          </a:prstGeom>
          <a:noFill/>
          <a:ln>
            <a:noFill/>
          </a:ln>
        </p:spPr>
      </p:pic>
      <p:grpSp>
        <p:nvGrpSpPr>
          <p:cNvPr id="228" name="Gruppieren 227"/>
          <p:cNvGrpSpPr/>
          <p:nvPr/>
        </p:nvGrpSpPr>
        <p:grpSpPr>
          <a:xfrm>
            <a:off x="4440809" y="1650463"/>
            <a:ext cx="3528000" cy="977462"/>
            <a:chOff x="611759" y="1644164"/>
            <a:chExt cx="3528000" cy="977462"/>
          </a:xfrm>
        </p:grpSpPr>
        <p:sp>
          <p:nvSpPr>
            <p:cNvPr id="229" name="Rechteck 228"/>
            <p:cNvSpPr/>
            <p:nvPr/>
          </p:nvSpPr>
          <p:spPr>
            <a:xfrm>
              <a:off x="61175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0" name="Picture 6" descr="http://www.moers-stadtportal.de/mediastore/Portal/Articles/stadtleben_dienstleistungen/behoerden/ENI_Logo_1.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390154" y="1803974"/>
              <a:ext cx="1971210" cy="657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1" name="Gruppieren 230"/>
          <p:cNvGrpSpPr/>
          <p:nvPr/>
        </p:nvGrpSpPr>
        <p:grpSpPr>
          <a:xfrm>
            <a:off x="8095099" y="5160617"/>
            <a:ext cx="3528000" cy="977462"/>
            <a:chOff x="4314735" y="1644164"/>
            <a:chExt cx="3528000" cy="977462"/>
          </a:xfrm>
        </p:grpSpPr>
        <p:sp>
          <p:nvSpPr>
            <p:cNvPr id="232" name="Rechteck 231"/>
            <p:cNvSpPr/>
            <p:nvPr/>
          </p:nvSpPr>
          <p:spPr>
            <a:xfrm>
              <a:off x="4314735"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3" name="Grafik 23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62869" y="1835506"/>
              <a:ext cx="2031731" cy="601755"/>
            </a:xfrm>
            <a:prstGeom prst="rect">
              <a:avLst/>
            </a:prstGeom>
          </p:spPr>
        </p:pic>
      </p:grpSp>
      <p:grpSp>
        <p:nvGrpSpPr>
          <p:cNvPr id="234" name="Gruppieren 233"/>
          <p:cNvGrpSpPr/>
          <p:nvPr/>
        </p:nvGrpSpPr>
        <p:grpSpPr>
          <a:xfrm>
            <a:off x="8095099" y="1644164"/>
            <a:ext cx="3528000" cy="977462"/>
            <a:chOff x="8095099" y="1644164"/>
            <a:chExt cx="3528000" cy="977462"/>
          </a:xfrm>
        </p:grpSpPr>
        <p:sp>
          <p:nvSpPr>
            <p:cNvPr id="235" name="Rechteck 234"/>
            <p:cNvSpPr/>
            <p:nvPr/>
          </p:nvSpPr>
          <p:spPr>
            <a:xfrm>
              <a:off x="8095099" y="1644164"/>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6" name="Picture 2" descr="C:\Users\LAMP006\AppData\Local\Microsoft\Windows\Temporary Internet Files\Content.Outlook\9M0RB2LW\logo-stadtwerke-mende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931286" y="1838853"/>
              <a:ext cx="1855626" cy="6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Gruppieren 236"/>
          <p:cNvGrpSpPr/>
          <p:nvPr/>
        </p:nvGrpSpPr>
        <p:grpSpPr>
          <a:xfrm>
            <a:off x="8095099" y="2816315"/>
            <a:ext cx="3528000" cy="977462"/>
            <a:chOff x="611759" y="2770818"/>
            <a:chExt cx="3528000" cy="977462"/>
          </a:xfrm>
        </p:grpSpPr>
        <p:sp>
          <p:nvSpPr>
            <p:cNvPr id="238" name="Rechteck 237"/>
            <p:cNvSpPr/>
            <p:nvPr/>
          </p:nvSpPr>
          <p:spPr>
            <a:xfrm>
              <a:off x="611759" y="2770818"/>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39" name="Picture 2" descr="Datei:Tennet TSO logo.sv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90154" y="3050356"/>
              <a:ext cx="2085599" cy="427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uppieren 239"/>
          <p:cNvGrpSpPr/>
          <p:nvPr/>
        </p:nvGrpSpPr>
        <p:grpSpPr>
          <a:xfrm>
            <a:off x="8095099" y="3988466"/>
            <a:ext cx="3528000" cy="977462"/>
            <a:chOff x="611759" y="3900680"/>
            <a:chExt cx="3528000" cy="977462"/>
          </a:xfrm>
        </p:grpSpPr>
        <p:sp>
          <p:nvSpPr>
            <p:cNvPr id="241" name="Rechteck 240"/>
            <p:cNvSpPr/>
            <p:nvPr/>
          </p:nvSpPr>
          <p:spPr>
            <a:xfrm>
              <a:off x="611759" y="390068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2" name="Grafik 2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7707" y="4149430"/>
              <a:ext cx="1690492" cy="610658"/>
            </a:xfrm>
            <a:prstGeom prst="rect">
              <a:avLst/>
            </a:prstGeom>
          </p:spPr>
        </p:pic>
      </p:grpSp>
      <p:sp>
        <p:nvSpPr>
          <p:cNvPr id="244" name="Rechteck 243"/>
          <p:cNvSpPr/>
          <p:nvPr/>
        </p:nvSpPr>
        <p:spPr>
          <a:xfrm>
            <a:off x="4440809" y="3988466"/>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6" name="Picture 6" descr="Datei:TransnetBW logo.sv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74986" y="4330059"/>
            <a:ext cx="2259646" cy="282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a:xfrm>
            <a:off x="4440809" y="5150843"/>
            <a:ext cx="3528000" cy="977462"/>
            <a:chOff x="4440809" y="5150690"/>
            <a:chExt cx="3528000" cy="977462"/>
          </a:xfrm>
        </p:grpSpPr>
        <p:sp>
          <p:nvSpPr>
            <p:cNvPr id="245" name="Rechteck 244"/>
            <p:cNvSpPr/>
            <p:nvPr/>
          </p:nvSpPr>
          <p:spPr>
            <a:xfrm>
              <a:off x="4440809" y="5150690"/>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47" name="Picture 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55294" y="5288921"/>
              <a:ext cx="1549928" cy="811316"/>
            </a:xfrm>
            <a:prstGeom prst="rect">
              <a:avLst/>
            </a:prstGeom>
            <a:noFill/>
            <a:ln w="9525">
              <a:noFill/>
              <a:miter lim="800000"/>
              <a:headEnd/>
              <a:tailEnd/>
            </a:ln>
          </p:spPr>
        </p:pic>
      </p:grpSp>
      <p:grpSp>
        <p:nvGrpSpPr>
          <p:cNvPr id="248" name="Gruppieren 247"/>
          <p:cNvGrpSpPr/>
          <p:nvPr/>
        </p:nvGrpSpPr>
        <p:grpSpPr>
          <a:xfrm>
            <a:off x="4440809" y="2825272"/>
            <a:ext cx="3528000" cy="977462"/>
            <a:chOff x="611759" y="5051289"/>
            <a:chExt cx="3528000" cy="977462"/>
          </a:xfrm>
        </p:grpSpPr>
        <p:sp>
          <p:nvSpPr>
            <p:cNvPr id="249" name="Rechteck 248"/>
            <p:cNvSpPr/>
            <p:nvPr/>
          </p:nvSpPr>
          <p:spPr>
            <a:xfrm>
              <a:off x="611759" y="5051289"/>
              <a:ext cx="3528000" cy="97746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algn="ctr"/>
              <a:endParaRPr lang="de-DE" sz="1400" dirty="0" err="1" smtClean="0"/>
            </a:p>
          </p:txBody>
        </p:sp>
        <p:pic>
          <p:nvPicPr>
            <p:cNvPr id="250" name="Grafik 24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437876" y="5236254"/>
              <a:ext cx="1875766" cy="555561"/>
            </a:xfrm>
            <a:prstGeom prst="rect">
              <a:avLst/>
            </a:prstGeom>
          </p:spPr>
        </p:pic>
      </p:grpSp>
    </p:spTree>
    <p:extLst>
      <p:ext uri="{BB962C8B-B14F-4D97-AF65-F5344CB8AC3E}">
        <p14:creationId xmlns:p14="http://schemas.microsoft.com/office/powerpoint/2010/main" val="35395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45" name="Google Shape;445;p38"/>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Arvato Systems Perdata GmbH und SAP</a:t>
            </a:r>
            <a:endParaRPr sz="3200" b="0" i="0" u="none" strike="noStrike" cap="none">
              <a:solidFill>
                <a:schemeClr val="accent1"/>
              </a:solidFill>
              <a:latin typeface="Calibri"/>
              <a:ea typeface="Calibri"/>
              <a:cs typeface="Calibri"/>
              <a:sym typeface="Calibri"/>
            </a:endParaRPr>
          </a:p>
        </p:txBody>
      </p:sp>
      <p:grpSp>
        <p:nvGrpSpPr>
          <p:cNvPr id="446" name="Google Shape;446;p38"/>
          <p:cNvGrpSpPr/>
          <p:nvPr/>
        </p:nvGrpSpPr>
        <p:grpSpPr>
          <a:xfrm>
            <a:off x="658428" y="1560449"/>
            <a:ext cx="10952162" cy="4825086"/>
            <a:chOff x="649288" y="1911348"/>
            <a:chExt cx="10952162" cy="4561563"/>
          </a:xfrm>
        </p:grpSpPr>
        <p:sp>
          <p:nvSpPr>
            <p:cNvPr id="447" name="Google Shape;447;p38">
              <a:hlinkClick r:id="rId3" action="ppaction://hlinksldjump"/>
            </p:cNvPr>
            <p:cNvSpPr/>
            <p:nvPr/>
          </p:nvSpPr>
          <p:spPr>
            <a:xfrm>
              <a:off x="658428" y="1911350"/>
              <a:ext cx="2016400" cy="1867577"/>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Utilities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Billing</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Multichannel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EDM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Wechsel-</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prozesse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48" name="Google Shape;448;p38">
              <a:hlinkClick r:id="rId4" action="ppaction://hlinksldjump"/>
            </p:cNvPr>
            <p:cNvSpPr/>
            <p:nvPr/>
          </p:nvSpPr>
          <p:spPr>
            <a:xfrm>
              <a:off x="2848815" y="1911350"/>
              <a:ext cx="2091090" cy="1869146"/>
            </a:xfrm>
            <a:prstGeom prst="rect">
              <a:avLst/>
            </a:prstGeom>
            <a:solidFill>
              <a:schemeClr val="accent4"/>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Business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Modules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IS-U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ERP</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BW / BO</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49" name="Google Shape;449;p38">
              <a:hlinkClick r:id="rId3" action="ppaction://hlinksldjump"/>
            </p:cNvPr>
            <p:cNvSpPr/>
            <p:nvPr/>
          </p:nvSpPr>
          <p:spPr>
            <a:xfrm>
              <a:off x="649288" y="3919812"/>
              <a:ext cx="2297721" cy="2548135"/>
            </a:xfrm>
            <a:prstGeom prst="rect">
              <a:avLst/>
            </a:prstGeom>
            <a:solidFill>
              <a:schemeClr val="accent6"/>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SAP Database &amp; </a:t>
              </a:r>
              <a:br>
                <a:rPr lang="de-DE" sz="2000" b="1" i="0" u="none" strike="noStrike" cap="none">
                  <a:solidFill>
                    <a:srgbClr val="FFFFFF"/>
                  </a:solidFill>
                  <a:latin typeface="Calibri"/>
                  <a:ea typeface="Calibri"/>
                  <a:cs typeface="Calibri"/>
                  <a:sym typeface="Calibri"/>
                </a:rPr>
              </a:br>
              <a:r>
                <a:rPr lang="de-DE" sz="2000" b="1" i="0" u="none" strike="noStrike" cap="none">
                  <a:solidFill>
                    <a:srgbClr val="FFFFFF"/>
                  </a:solidFill>
                  <a:latin typeface="Calibri"/>
                  <a:ea typeface="Calibri"/>
                  <a:cs typeface="Calibri"/>
                  <a:sym typeface="Calibri"/>
                </a:rPr>
                <a:t>Technologies</a:t>
              </a:r>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Hana</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Integration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Netweaver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Formulare &amp; Mobile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Solution Manager</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Front-End</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Migration (DB)</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0" name="Google Shape;450;p38">
              <a:hlinkClick r:id="rId3" action="ppaction://hlinksldjump"/>
            </p:cNvPr>
            <p:cNvSpPr/>
            <p:nvPr/>
          </p:nvSpPr>
          <p:spPr>
            <a:xfrm>
              <a:off x="3102270" y="3924776"/>
              <a:ext cx="183763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Microsoft</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Dynamics CRM</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Office</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Sharepoint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Business Intelligence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Cloud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1" name="Google Shape;451;p38">
              <a:hlinkClick r:id="rId4" action="ppaction://hlinksldjump"/>
            </p:cNvPr>
            <p:cNvSpPr/>
            <p:nvPr/>
          </p:nvSpPr>
          <p:spPr>
            <a:xfrm>
              <a:off x="5086693" y="1911348"/>
              <a:ext cx="3014141"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Project Management</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Project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Requirements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Quality Management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Test Management  </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p:txBody>
        </p:sp>
        <p:sp>
          <p:nvSpPr>
            <p:cNvPr id="452" name="Google Shape;452;p38">
              <a:hlinkClick r:id="rId3" action="ppaction://hlinksldjump"/>
            </p:cNvPr>
            <p:cNvSpPr/>
            <p:nvPr/>
          </p:nvSpPr>
          <p:spPr>
            <a:xfrm>
              <a:off x="5068904" y="3919812"/>
              <a:ext cx="2025539"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Architectures</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Enterprise Architecture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SAP for Utilities</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Microsoft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Systemarchitektur (Java, .NET,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Oracle)</a:t>
              </a: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3" name="Google Shape;453;p38">
              <a:hlinkClick r:id="rId3" action="ppaction://hlinksldjump"/>
            </p:cNvPr>
            <p:cNvSpPr/>
            <p:nvPr/>
          </p:nvSpPr>
          <p:spPr>
            <a:xfrm>
              <a:off x="8274815" y="1911348"/>
              <a:ext cx="3326268" cy="1879601"/>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Business Processes</a:t>
              </a:r>
              <a:br>
                <a:rPr lang="de-DE" sz="2000" b="1" i="0" u="none" strike="noStrike" cap="none">
                  <a:solidFill>
                    <a:srgbClr val="FFFFFF"/>
                  </a:solidFill>
                  <a:latin typeface="Calibri"/>
                  <a:ea typeface="Calibri"/>
                  <a:cs typeface="Calibri"/>
                  <a:sym typeface="Calibri"/>
                </a:rPr>
              </a:b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Modelling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Organisation Development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Process Measurement &amp;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Optimization </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KPI – Define &amp; Monitoring  </a:t>
              </a:r>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4" name="Google Shape;454;p38">
              <a:hlinkClick r:id="rId3" action="ppaction://hlinksldjump"/>
            </p:cNvPr>
            <p:cNvSpPr/>
            <p:nvPr/>
          </p:nvSpPr>
          <p:spPr>
            <a:xfrm>
              <a:off x="7247088" y="3919812"/>
              <a:ext cx="2077594"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Strategy</a:t>
              </a:r>
              <a:endParaRPr sz="20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Bewertung von IT Architekturen</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Platform Strategy</a:t>
              </a:r>
              <a:endParaRPr sz="1500" b="0" i="0" u="none" strike="noStrike" cap="none">
                <a:solidFill>
                  <a:srgbClr val="FFFFFF"/>
                </a:solidFill>
                <a:latin typeface="Calibri"/>
                <a:ea typeface="Calibri"/>
                <a:cs typeface="Calibri"/>
                <a:sym typeface="Calibri"/>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Systemevaluation  </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Auditprogramme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19011 </a:t>
              </a:r>
              <a:endParaRPr/>
            </a:p>
            <a:p>
              <a:pPr marL="180975" marR="0" lvl="1" indent="-100012" algn="l" rtl="0">
                <a:lnSpc>
                  <a:spcPct val="100000"/>
                </a:lnSpc>
                <a:spcBef>
                  <a:spcPts val="519"/>
                </a:spcBef>
                <a:spcAft>
                  <a:spcPts val="0"/>
                </a:spcAft>
                <a:buClr>
                  <a:srgbClr val="FFFFFF"/>
                </a:buClr>
                <a:buSzPts val="1275"/>
                <a:buFont typeface="Noto Sans Symbols"/>
                <a:buNone/>
              </a:pPr>
              <a:endParaRPr sz="1500" b="0" i="0" u="none" strike="noStrike" cap="none">
                <a:solidFill>
                  <a:srgbClr val="FFFFFF"/>
                </a:solidFill>
                <a:latin typeface="Calibri"/>
                <a:ea typeface="Calibri"/>
                <a:cs typeface="Calibri"/>
                <a:sym typeface="Calibri"/>
              </a:endParaRPr>
            </a:p>
            <a:p>
              <a:pPr marL="0" marR="0" lvl="0" indent="0" algn="l" rtl="0">
                <a:lnSpc>
                  <a:spcPct val="100000"/>
                </a:lnSpc>
                <a:spcBef>
                  <a:spcPts val="519"/>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sp>
          <p:nvSpPr>
            <p:cNvPr id="455" name="Google Shape;455;p38">
              <a:hlinkClick r:id="rId3" action="ppaction://hlinksldjump"/>
            </p:cNvPr>
            <p:cNvSpPr/>
            <p:nvPr/>
          </p:nvSpPr>
          <p:spPr>
            <a:xfrm>
              <a:off x="9465317" y="3919812"/>
              <a:ext cx="2136133" cy="2548135"/>
            </a:xfrm>
            <a:prstGeom prst="rect">
              <a:avLst/>
            </a:prstGeom>
            <a:solidFill>
              <a:schemeClr val="accent5"/>
            </a:solidFill>
            <a:ln>
              <a:noFill/>
            </a:ln>
            <a:effectLst>
              <a:outerShdw blurRad="50800" dist="38100" dir="8100000" algn="tr" rotWithShape="0">
                <a:srgbClr val="000000">
                  <a:alpha val="40000"/>
                </a:srgbClr>
              </a:outerShdw>
            </a:effectLst>
          </p:spPr>
          <p:txBody>
            <a:bodyPr spcFirstLastPara="1" wrap="square" lIns="59825" tIns="59825" rIns="59825" bIns="59825" anchor="t" anchorCtr="0">
              <a:noAutofit/>
            </a:bodyPr>
            <a:lstStyle/>
            <a:p>
              <a:pPr marL="0" marR="0" lvl="0" indent="0" algn="l" rtl="0">
                <a:lnSpc>
                  <a:spcPct val="100000"/>
                </a:lnSpc>
                <a:spcBef>
                  <a:spcPts val="0"/>
                </a:spcBef>
                <a:spcAft>
                  <a:spcPts val="0"/>
                </a:spcAft>
                <a:buClr>
                  <a:srgbClr val="FFFFFF"/>
                </a:buClr>
                <a:buSzPts val="2000"/>
                <a:buFont typeface="Calibri"/>
                <a:buNone/>
              </a:pPr>
              <a:r>
                <a:rPr lang="de-DE" sz="2000" b="1" i="0" u="none" strike="noStrike" cap="none">
                  <a:solidFill>
                    <a:srgbClr val="FFFFFF"/>
                  </a:solidFill>
                  <a:latin typeface="Calibri"/>
                  <a:ea typeface="Calibri"/>
                  <a:cs typeface="Calibri"/>
                  <a:sym typeface="Calibri"/>
                </a:rPr>
                <a:t>IT Security / ITSM</a:t>
              </a:r>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a:p>
              <a:pPr marL="180975" marR="0" lvl="1" indent="-180975" algn="l" rtl="0">
                <a:lnSpc>
                  <a:spcPct val="100000"/>
                </a:lnSpc>
                <a:spcBef>
                  <a:spcPts val="0"/>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IT-Security 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Reifegrad-entwicklung</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Servicemanagement</a:t>
              </a:r>
              <a:endParaRPr/>
            </a:p>
            <a:p>
              <a:pPr marL="180975" marR="0" lvl="1" indent="-180975" algn="l" rtl="0">
                <a:lnSpc>
                  <a:spcPct val="100000"/>
                </a:lnSpc>
                <a:spcBef>
                  <a:spcPts val="519"/>
                </a:spcBef>
                <a:spcAft>
                  <a:spcPts val="0"/>
                </a:spcAft>
                <a:buClr>
                  <a:srgbClr val="FFFFFF"/>
                </a:buClr>
                <a:buSzPts val="1275"/>
                <a:buFont typeface="Noto Sans Symbols"/>
                <a:buChar char="•"/>
              </a:pPr>
              <a:r>
                <a:rPr lang="de-DE" sz="1500" b="0" i="0" u="none" strike="noStrike" cap="none">
                  <a:solidFill>
                    <a:srgbClr val="FFFFFF"/>
                  </a:solidFill>
                  <a:latin typeface="Calibri"/>
                  <a:ea typeface="Calibri"/>
                  <a:cs typeface="Calibri"/>
                  <a:sym typeface="Calibri"/>
                </a:rPr>
                <a:t>ISMS-Einführung </a:t>
              </a:r>
              <a:br>
                <a:rPr lang="de-DE" sz="1500" b="0" i="0" u="none" strike="noStrike" cap="none">
                  <a:solidFill>
                    <a:srgbClr val="FFFFFF"/>
                  </a:solidFill>
                  <a:latin typeface="Calibri"/>
                  <a:ea typeface="Calibri"/>
                  <a:cs typeface="Calibri"/>
                  <a:sym typeface="Calibri"/>
                </a:rPr>
              </a:br>
              <a:r>
                <a:rPr lang="de-DE" sz="1500" b="0" i="0" u="none" strike="noStrike" cap="none">
                  <a:solidFill>
                    <a:srgbClr val="FFFFFF"/>
                  </a:solidFill>
                  <a:latin typeface="Calibri"/>
                  <a:ea typeface="Calibri"/>
                  <a:cs typeface="Calibri"/>
                  <a:sym typeface="Calibri"/>
                </a:rPr>
                <a:t>nach ISO 27001</a:t>
              </a:r>
              <a:endParaRPr/>
            </a:p>
            <a:p>
              <a:pPr marL="0" marR="0" lvl="0" indent="0" algn="l" rtl="0">
                <a:lnSpc>
                  <a:spcPct val="100000"/>
                </a:lnSpc>
                <a:spcBef>
                  <a:spcPts val="519"/>
                </a:spcBef>
                <a:spcAft>
                  <a:spcPts val="0"/>
                </a:spcAft>
                <a:buClr>
                  <a:srgbClr val="FFFFFF"/>
                </a:buClr>
                <a:buSzPts val="1200"/>
                <a:buFont typeface="Calibri"/>
                <a:buNone/>
              </a:pPr>
              <a:endParaRPr sz="12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2000"/>
                <a:buFont typeface="Calibri"/>
                <a:buNone/>
              </a:pPr>
              <a:endParaRPr sz="2000" b="1" i="0" u="none" strike="noStrike" cap="none">
                <a:solidFill>
                  <a:srgbClr val="FFFFFF"/>
                </a:solidFill>
                <a:latin typeface="Calibri"/>
                <a:ea typeface="Calibri"/>
                <a:cs typeface="Calibri"/>
                <a:sym typeface="Calibri"/>
              </a:endParaRPr>
            </a:p>
          </p:txBody>
        </p:sp>
      </p:grpSp>
      <p:pic>
        <p:nvPicPr>
          <p:cNvPr id="456" name="Google Shape;456;p38"/>
          <p:cNvPicPr preferRelativeResize="0"/>
          <p:nvPr/>
        </p:nvPicPr>
        <p:blipFill rotWithShape="1">
          <a:blip r:embed="rId5">
            <a:alphaModFix/>
          </a:blip>
          <a:srcRect/>
          <a:stretch/>
        </p:blipFill>
        <p:spPr>
          <a:xfrm>
            <a:off x="4363806" y="3017929"/>
            <a:ext cx="432000" cy="432000"/>
          </a:xfrm>
          <a:prstGeom prst="rect">
            <a:avLst/>
          </a:prstGeom>
          <a:noFill/>
          <a:ln>
            <a:noFill/>
          </a:ln>
        </p:spPr>
      </p:pic>
      <p:pic>
        <p:nvPicPr>
          <p:cNvPr id="457" name="Google Shape;457;p38"/>
          <p:cNvPicPr preferRelativeResize="0"/>
          <p:nvPr/>
        </p:nvPicPr>
        <p:blipFill rotWithShape="1">
          <a:blip r:embed="rId6">
            <a:alphaModFix/>
          </a:blip>
          <a:srcRect/>
          <a:stretch/>
        </p:blipFill>
        <p:spPr>
          <a:xfrm>
            <a:off x="11095428" y="3017929"/>
            <a:ext cx="432000" cy="432000"/>
          </a:xfrm>
          <a:prstGeom prst="rect">
            <a:avLst/>
          </a:prstGeom>
          <a:noFill/>
          <a:ln>
            <a:noFill/>
          </a:ln>
        </p:spPr>
      </p:pic>
      <p:pic>
        <p:nvPicPr>
          <p:cNvPr id="458" name="Google Shape;458;p38"/>
          <p:cNvPicPr preferRelativeResize="0"/>
          <p:nvPr/>
        </p:nvPicPr>
        <p:blipFill rotWithShape="1">
          <a:blip r:embed="rId7">
            <a:alphaModFix/>
          </a:blip>
          <a:srcRect/>
          <a:stretch/>
        </p:blipFill>
        <p:spPr>
          <a:xfrm>
            <a:off x="8778453" y="5860343"/>
            <a:ext cx="432000" cy="432000"/>
          </a:xfrm>
          <a:prstGeom prst="rect">
            <a:avLst/>
          </a:prstGeom>
          <a:noFill/>
          <a:ln>
            <a:noFill/>
          </a:ln>
        </p:spPr>
      </p:pic>
      <p:pic>
        <p:nvPicPr>
          <p:cNvPr id="459" name="Google Shape;459;p38"/>
          <p:cNvPicPr preferRelativeResize="0"/>
          <p:nvPr/>
        </p:nvPicPr>
        <p:blipFill rotWithShape="1">
          <a:blip r:embed="rId8">
            <a:alphaModFix/>
          </a:blip>
          <a:srcRect/>
          <a:stretch/>
        </p:blipFill>
        <p:spPr>
          <a:xfrm>
            <a:off x="2395893" y="5848759"/>
            <a:ext cx="432000" cy="432000"/>
          </a:xfrm>
          <a:prstGeom prst="rect">
            <a:avLst/>
          </a:prstGeom>
          <a:noFill/>
          <a:ln>
            <a:noFill/>
          </a:ln>
        </p:spPr>
      </p:pic>
      <p:pic>
        <p:nvPicPr>
          <p:cNvPr id="460" name="Google Shape;460;p38"/>
          <p:cNvPicPr preferRelativeResize="0"/>
          <p:nvPr/>
        </p:nvPicPr>
        <p:blipFill rotWithShape="1">
          <a:blip r:embed="rId9">
            <a:alphaModFix/>
          </a:blip>
          <a:srcRect/>
          <a:stretch/>
        </p:blipFill>
        <p:spPr>
          <a:xfrm>
            <a:off x="4363806" y="5860343"/>
            <a:ext cx="432000" cy="432000"/>
          </a:xfrm>
          <a:prstGeom prst="rect">
            <a:avLst/>
          </a:prstGeom>
          <a:noFill/>
          <a:ln>
            <a:noFill/>
          </a:ln>
        </p:spPr>
      </p:pic>
      <p:pic>
        <p:nvPicPr>
          <p:cNvPr id="461" name="Google Shape;461;p38"/>
          <p:cNvPicPr preferRelativeResize="0"/>
          <p:nvPr/>
        </p:nvPicPr>
        <p:blipFill rotWithShape="1">
          <a:blip r:embed="rId10">
            <a:alphaModFix/>
          </a:blip>
          <a:srcRect/>
          <a:stretch/>
        </p:blipFill>
        <p:spPr>
          <a:xfrm>
            <a:off x="7504503" y="3017929"/>
            <a:ext cx="432000" cy="432000"/>
          </a:xfrm>
          <a:prstGeom prst="rect">
            <a:avLst/>
          </a:prstGeom>
          <a:noFill/>
          <a:ln>
            <a:noFill/>
          </a:ln>
        </p:spPr>
      </p:pic>
      <p:pic>
        <p:nvPicPr>
          <p:cNvPr id="462" name="Google Shape;462;p38"/>
          <p:cNvPicPr preferRelativeResize="0"/>
          <p:nvPr/>
        </p:nvPicPr>
        <p:blipFill rotWithShape="1">
          <a:blip r:embed="rId11">
            <a:alphaModFix/>
          </a:blip>
          <a:srcRect/>
          <a:stretch/>
        </p:blipFill>
        <p:spPr>
          <a:xfrm>
            <a:off x="6593763" y="5860343"/>
            <a:ext cx="432000" cy="432000"/>
          </a:xfrm>
          <a:prstGeom prst="rect">
            <a:avLst/>
          </a:prstGeom>
          <a:noFill/>
          <a:ln>
            <a:noFill/>
          </a:ln>
        </p:spPr>
      </p:pic>
      <p:pic>
        <p:nvPicPr>
          <p:cNvPr id="463" name="Google Shape;463;p38"/>
          <p:cNvPicPr preferRelativeResize="0"/>
          <p:nvPr/>
        </p:nvPicPr>
        <p:blipFill rotWithShape="1">
          <a:blip r:embed="rId12">
            <a:alphaModFix/>
          </a:blip>
          <a:srcRect/>
          <a:stretch/>
        </p:blipFill>
        <p:spPr>
          <a:xfrm>
            <a:off x="11095428" y="5860343"/>
            <a:ext cx="432000" cy="432000"/>
          </a:xfrm>
          <a:prstGeom prst="rect">
            <a:avLst/>
          </a:prstGeom>
          <a:noFill/>
          <a:ln>
            <a:noFill/>
          </a:ln>
        </p:spPr>
      </p:pic>
      <p:pic>
        <p:nvPicPr>
          <p:cNvPr id="464" name="Google Shape;464;p38"/>
          <p:cNvPicPr preferRelativeResize="0"/>
          <p:nvPr/>
        </p:nvPicPr>
        <p:blipFill rotWithShape="1">
          <a:blip r:embed="rId13">
            <a:alphaModFix/>
          </a:blip>
          <a:srcRect/>
          <a:stretch/>
        </p:blipFill>
        <p:spPr>
          <a:xfrm>
            <a:off x="2106228" y="3017929"/>
            <a:ext cx="432000" cy="432000"/>
          </a:xfrm>
          <a:prstGeom prst="rect">
            <a:avLst/>
          </a:prstGeom>
          <a:noFill/>
          <a:ln>
            <a:noFill/>
          </a:ln>
        </p:spPr>
      </p:pic>
      <p:sp>
        <p:nvSpPr>
          <p:cNvPr id="465" name="Google Shape;465;p38"/>
          <p:cNvSpPr/>
          <p:nvPr/>
        </p:nvSpPr>
        <p:spPr>
          <a:xfrm>
            <a:off x="9866517" y="290240"/>
            <a:ext cx="244800" cy="529200"/>
          </a:xfrm>
          <a:prstGeom prst="rect">
            <a:avLst/>
          </a:prstGeom>
          <a:noFill/>
          <a:ln w="9525" cap="flat" cmpd="sng">
            <a:solidFill>
              <a:srgbClr val="E90F40"/>
            </a:solidFill>
            <a:prstDash val="solid"/>
            <a:round/>
            <a:headEnd type="none" w="sm" len="sm"/>
            <a:tailEnd type="none" w="sm" len="sm"/>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66" name="Google Shape;466;p38"/>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smtClean="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67" name="Google Shape;467;p38"/>
          <p:cNvSpPr txBox="1">
            <a:spLocks noGrp="1"/>
          </p:cNvSpPr>
          <p:nvPr>
            <p:ph type="sldNum" idx="12"/>
          </p:nvPr>
        </p:nvSpPr>
        <p:spPr>
          <a:xfrm>
            <a:off x="10825200" y="6659487"/>
            <a:ext cx="719999"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35</a:t>
            </a:fld>
            <a:endParaRPr sz="800">
              <a:solidFill>
                <a:srgbClr val="686868"/>
              </a:solidFill>
              <a:latin typeface="Calibri"/>
              <a:ea typeface="Calibri"/>
              <a:cs typeface="Calibri"/>
              <a:sym typeface="Calibri"/>
            </a:endParaRPr>
          </a:p>
        </p:txBody>
      </p:sp>
    </p:spTree>
    <p:extLst>
      <p:ext uri="{BB962C8B-B14F-4D97-AF65-F5344CB8AC3E}">
        <p14:creationId xmlns:p14="http://schemas.microsoft.com/office/powerpoint/2010/main" val="89657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
        <p:nvSpPr>
          <p:cNvPr id="8" name="Titel 7"/>
          <p:cNvSpPr>
            <a:spLocks noGrp="1"/>
          </p:cNvSpPr>
          <p:nvPr>
            <p:ph type="title"/>
          </p:nvPr>
        </p:nvSpPr>
        <p:spPr>
          <a:xfrm>
            <a:off x="630001" y="351299"/>
            <a:ext cx="9780091" cy="443198"/>
          </a:xfrm>
        </p:spPr>
        <p:txBody>
          <a:bodyPr/>
          <a:lstStyle/>
          <a:p>
            <a:r>
              <a:rPr lang="de-DE" dirty="0" smtClean="0"/>
              <a:t>Geschichte des SAP ERP</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677" y="1117222"/>
            <a:ext cx="8385723" cy="5284752"/>
          </a:xfrm>
          <a:prstGeom prst="rect">
            <a:avLst/>
          </a:prstGeom>
        </p:spPr>
      </p:pic>
    </p:spTree>
    <p:extLst>
      <p:ext uri="{BB962C8B-B14F-4D97-AF65-F5344CB8AC3E}">
        <p14:creationId xmlns:p14="http://schemas.microsoft.com/office/powerpoint/2010/main" val="677480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
        <p:nvSpPr>
          <p:cNvPr id="5" name="Textplatzhalter 4"/>
          <p:cNvSpPr>
            <a:spLocks noGrp="1"/>
          </p:cNvSpPr>
          <p:nvPr>
            <p:ph type="body" idx="1"/>
          </p:nvPr>
        </p:nvSpPr>
        <p:spPr>
          <a:xfrm>
            <a:off x="629999" y="1260000"/>
            <a:ext cx="10915199" cy="5177745"/>
          </a:xfrm>
        </p:spPr>
        <p:txBody>
          <a:bodyPr/>
          <a:lstStyle/>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Es ist mit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möglich, Fiori-Anwendungen zu entwickeln, die ihre Daten aus ECC-Systemen beziehen.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Für die Anpassung und Erweiterung von Fiori-Benutzeroberflächen ist 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unverzichtbar.</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Individualprogrammierungen für Kunden können mit den Werkzeugen der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als Fiori-Apps umgesetzt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Fiori-Apps, die eine Eigenentwicklung eines Kunden abbilden, können ohne Änderungen des Quelltexts auch für andere Kunden mit Standardausprägung genutzt werden.</a:t>
            </a:r>
          </a:p>
          <a:p>
            <a:pPr marL="342900" lvl="0" indent="-342900" algn="just">
              <a:lnSpc>
                <a:spcPct val="150000"/>
              </a:lnSpc>
              <a:spcAft>
                <a:spcPts val="1800"/>
              </a:spcAft>
              <a:buFont typeface="Symbol" panose="05050102010706020507" pitchFamily="18" charset="2"/>
              <a:buChar char=""/>
            </a:pPr>
            <a:r>
              <a:rPr lang="de-DE" sz="1800" dirty="0">
                <a:latin typeface="Arial" panose="020B0604020202020204" pitchFamily="34" charset="0"/>
                <a:ea typeface="SimSun" panose="02010600030101010101" pitchFamily="2" charset="-122"/>
                <a:cs typeface="Times New Roman" panose="02020603050405020304" pitchFamily="18" charset="0"/>
              </a:rPr>
              <a:t>Die SAP Cloud </a:t>
            </a:r>
            <a:r>
              <a:rPr lang="de-DE" sz="1800" dirty="0" err="1">
                <a:latin typeface="Arial" panose="020B0604020202020204" pitchFamily="34" charset="0"/>
                <a:ea typeface="SimSun" panose="02010600030101010101" pitchFamily="2" charset="-122"/>
                <a:cs typeface="Times New Roman" panose="02020603050405020304" pitchFamily="18" charset="0"/>
              </a:rPr>
              <a:t>Platform</a:t>
            </a:r>
            <a:r>
              <a:rPr lang="de-DE" sz="1800" dirty="0">
                <a:latin typeface="Arial" panose="020B0604020202020204" pitchFamily="34" charset="0"/>
                <a:ea typeface="SimSun" panose="02010600030101010101" pitchFamily="2" charset="-122"/>
                <a:cs typeface="Times New Roman" panose="02020603050405020304" pitchFamily="18" charset="0"/>
              </a:rPr>
              <a:t> stellt einen Mehrwert bei der Entwicklung von Webanwendungen dar.</a:t>
            </a:r>
          </a:p>
          <a:p>
            <a:pPr>
              <a:lnSpc>
                <a:spcPct val="200000"/>
              </a:lnSpc>
            </a:pPr>
            <a:endParaRPr lang="de-DE" sz="1800" dirty="0"/>
          </a:p>
        </p:txBody>
      </p:sp>
      <p:sp>
        <p:nvSpPr>
          <p:cNvPr id="3" name="Titel 2"/>
          <p:cNvSpPr>
            <a:spLocks noGrp="1"/>
          </p:cNvSpPr>
          <p:nvPr>
            <p:ph type="title"/>
          </p:nvPr>
        </p:nvSpPr>
        <p:spPr/>
        <p:txBody>
          <a:bodyPr/>
          <a:lstStyle/>
          <a:p>
            <a:r>
              <a:rPr lang="de-DE" dirty="0" smtClean="0"/>
              <a:t>Thesen</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17009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3" name="Foliennummernplatzhalt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
        <p:nvSpPr>
          <p:cNvPr id="6" name="Textplatzhalter 5"/>
          <p:cNvSpPr>
            <a:spLocks noGrp="1"/>
          </p:cNvSpPr>
          <p:nvPr>
            <p:ph type="body" sz="quarter" idx="13"/>
          </p:nvPr>
        </p:nvSpPr>
        <p:spPr>
          <a:xfrm>
            <a:off x="629999" y="1260000"/>
            <a:ext cx="10915199" cy="1785104"/>
          </a:xfrm>
        </p:spPr>
        <p:txBody>
          <a:bodyPr/>
          <a:lstStyle/>
          <a:p>
            <a:pPr marL="342900" indent="-342900">
              <a:buFont typeface="Arial" panose="020B0604020202020204" pitchFamily="34" charset="0"/>
              <a:buChar char="•"/>
            </a:pPr>
            <a:r>
              <a:rPr lang="de-DE" dirty="0" smtClean="0">
                <a:hlinkClick r:id="rId2" action="ppaction://hlinksldjump"/>
              </a:rPr>
              <a:t>Dienstebenen in der Cloud</a:t>
            </a:r>
            <a:endParaRPr lang="de-DE" dirty="0" smtClean="0"/>
          </a:p>
          <a:p>
            <a:pPr marL="342900" indent="-342900">
              <a:buFont typeface="Arial" panose="020B0604020202020204" pitchFamily="34" charset="0"/>
              <a:buChar char="•"/>
            </a:pPr>
            <a:r>
              <a:rPr lang="de-DE" dirty="0" smtClean="0">
                <a:hlinkClick r:id="rId3" action="ppaction://hlinksldjump"/>
              </a:rPr>
              <a:t>Cloud </a:t>
            </a:r>
            <a:r>
              <a:rPr lang="de-DE" dirty="0" err="1" smtClean="0">
                <a:hlinkClick r:id="rId3" action="ppaction://hlinksldjump"/>
              </a:rPr>
              <a:t>Foundry</a:t>
            </a:r>
            <a:r>
              <a:rPr lang="de-DE" dirty="0" smtClean="0">
                <a:hlinkClick r:id="rId3" action="ppaction://hlinksldjump"/>
              </a:rPr>
              <a:t> Umgebung</a:t>
            </a:r>
            <a:endParaRPr lang="de-DE" dirty="0" smtClean="0"/>
          </a:p>
          <a:p>
            <a:pPr marL="342900" indent="-342900">
              <a:buFont typeface="Arial" panose="020B0604020202020204" pitchFamily="34" charset="0"/>
              <a:buChar char="•"/>
            </a:pPr>
            <a:r>
              <a:rPr lang="de-DE" dirty="0" smtClean="0">
                <a:hlinkClick r:id="rId4" action="ppaction://hlinksldjump"/>
              </a:rPr>
              <a:t>Regionen</a:t>
            </a:r>
            <a:endParaRPr lang="de-DE" dirty="0" smtClean="0"/>
          </a:p>
          <a:p>
            <a:pPr marL="342900" indent="-342900">
              <a:buFont typeface="Arial" panose="020B0604020202020204" pitchFamily="34" charset="0"/>
              <a:buChar char="•"/>
            </a:pPr>
            <a:r>
              <a:rPr lang="de-DE" dirty="0" smtClean="0">
                <a:hlinkClick r:id="rId5" action="ppaction://hlinksldjump"/>
              </a:rPr>
              <a:t>Dienste auf der SAP Cloud </a:t>
            </a:r>
            <a:r>
              <a:rPr lang="de-DE" dirty="0" err="1" smtClean="0">
                <a:hlinkClick r:id="rId5" action="ppaction://hlinksldjump"/>
              </a:rPr>
              <a:t>Platform</a:t>
            </a:r>
            <a:endParaRPr lang="de-DE" dirty="0" smtClean="0"/>
          </a:p>
          <a:p>
            <a:pPr marL="698500" lvl="2" indent="-342900">
              <a:buFont typeface="Arial" panose="020B0604020202020204" pitchFamily="34" charset="0"/>
              <a:buChar char="•"/>
            </a:pPr>
            <a:r>
              <a:rPr lang="de-DE" dirty="0" smtClean="0">
                <a:hlinkClick r:id="rId6" action="ppaction://hlinksldjump"/>
              </a:rPr>
              <a:t>SAP HANA</a:t>
            </a:r>
            <a:endParaRPr lang="de-DE" dirty="0"/>
          </a:p>
        </p:txBody>
      </p:sp>
      <p:sp>
        <p:nvSpPr>
          <p:cNvPr id="2" name="Titel 1"/>
          <p:cNvSpPr>
            <a:spLocks noGrp="1"/>
          </p:cNvSpPr>
          <p:nvPr>
            <p:ph type="title"/>
          </p:nvPr>
        </p:nvSpPr>
        <p:spPr/>
        <p:txBody>
          <a:bodyPr/>
          <a:lstStyle/>
          <a:p>
            <a:r>
              <a:rPr lang="de-DE" dirty="0" smtClean="0"/>
              <a:t>Kapitel 2</a:t>
            </a:r>
            <a:endParaRPr lang="de-DE" dirty="0"/>
          </a:p>
        </p:txBody>
      </p:sp>
    </p:spTree>
    <p:extLst>
      <p:ext uri="{BB962C8B-B14F-4D97-AF65-F5344CB8AC3E}">
        <p14:creationId xmlns:p14="http://schemas.microsoft.com/office/powerpoint/2010/main" val="1106443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
        <p:nvSpPr>
          <p:cNvPr id="3" name="Titel 2"/>
          <p:cNvSpPr>
            <a:spLocks noGrp="1"/>
          </p:cNvSpPr>
          <p:nvPr>
            <p:ph type="title"/>
          </p:nvPr>
        </p:nvSpPr>
        <p:spPr/>
        <p:txBody>
          <a:bodyPr/>
          <a:lstStyle/>
          <a:p>
            <a:r>
              <a:rPr lang="de-DE" dirty="0" smtClean="0"/>
              <a:t>Dienstebenen in der Cloud</a:t>
            </a:r>
            <a:endParaRPr lang="de-DE" dirty="0"/>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509" t="16484" r="422" b="4610"/>
          <a:stretch/>
        </p:blipFill>
        <p:spPr>
          <a:xfrm>
            <a:off x="332508" y="1108368"/>
            <a:ext cx="11816211" cy="5347854"/>
          </a:xfrm>
          <a:prstGeom prst="rect">
            <a:avLst/>
          </a:prstGeom>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https://cloudikon.de/wolkige-aussichten-die-zeit-des-cloud-computings/</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770282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Tree>
    <p:extLst>
      <p:ext uri="{BB962C8B-B14F-4D97-AF65-F5344CB8AC3E}">
        <p14:creationId xmlns:p14="http://schemas.microsoft.com/office/powerpoint/2010/main" val="2097832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Verbessern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
        <p:nvSpPr>
          <p:cNvPr id="2" name="Textfeld 1"/>
          <p:cNvSpPr txBox="1"/>
          <p:nvPr/>
        </p:nvSpPr>
        <p:spPr>
          <a:xfrm>
            <a:off x="8763000" y="1569151"/>
            <a:ext cx="29908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Baukasten für Business Apps</a:t>
            </a:r>
          </a:p>
          <a:p>
            <a:pPr marL="342900" indent="-342900">
              <a:buClr>
                <a:schemeClr val="accent1"/>
              </a:buClr>
              <a:buSzPct val="85000"/>
              <a:buFont typeface="Arial" panose="020B0604020202020204" pitchFamily="34" charset="0"/>
              <a:buChar char="•"/>
            </a:pPr>
            <a:r>
              <a:rPr lang="de-DE" sz="2000" dirty="0" err="1" smtClean="0"/>
              <a:t>Git</a:t>
            </a:r>
            <a:endParaRPr lang="de-DE" sz="2000" dirty="0" smtClean="0"/>
          </a:p>
          <a:p>
            <a:pPr marL="342900" indent="-342900">
              <a:buClr>
                <a:schemeClr val="accent1"/>
              </a:buClr>
              <a:buSzPct val="85000"/>
              <a:buFont typeface="Arial" panose="020B0604020202020204" pitchFamily="34" charset="0"/>
              <a:buChar char="•"/>
            </a:pPr>
            <a:r>
              <a:rPr lang="de-DE" sz="2000" dirty="0" smtClean="0"/>
              <a:t>Java Debugging</a:t>
            </a:r>
          </a:p>
          <a:p>
            <a:pPr marL="342900" indent="-342900">
              <a:buClr>
                <a:schemeClr val="accent1"/>
              </a:buClr>
              <a:buSzPct val="85000"/>
              <a:buFont typeface="Arial" panose="020B0604020202020204" pitchFamily="34" charset="0"/>
              <a:buChar char="•"/>
            </a:pPr>
            <a:r>
              <a:rPr lang="de-DE" sz="2000" dirty="0" smtClean="0"/>
              <a:t>SAP Web IDE</a:t>
            </a:r>
          </a:p>
          <a:p>
            <a:pPr marL="342900" indent="-342900">
              <a:buClr>
                <a:schemeClr val="accent1"/>
              </a:buClr>
              <a:buSzPct val="85000"/>
              <a:buFont typeface="Arial" panose="020B0604020202020204" pitchFamily="34" charset="0"/>
              <a:buChar char="•"/>
            </a:pPr>
            <a:r>
              <a:rPr lang="de-DE" sz="2000" dirty="0" smtClean="0"/>
              <a:t>SAP Translation Hub</a:t>
            </a:r>
          </a:p>
        </p:txBody>
      </p:sp>
      <p:sp>
        <p:nvSpPr>
          <p:cNvPr id="8" name="Textfeld 7"/>
          <p:cNvSpPr txBox="1"/>
          <p:nvPr/>
        </p:nvSpPr>
        <p:spPr>
          <a:xfrm>
            <a:off x="8763000" y="4402541"/>
            <a:ext cx="2571750" cy="1231106"/>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err="1" smtClean="0"/>
              <a:t>PostgreSQL</a:t>
            </a:r>
            <a:endParaRPr lang="de-DE" sz="2000" dirty="0" smtClean="0"/>
          </a:p>
          <a:p>
            <a:pPr marL="342900" indent="-342900">
              <a:buClr>
                <a:schemeClr val="accent1"/>
              </a:buClr>
              <a:buSzPct val="85000"/>
              <a:buFont typeface="Arial" panose="020B0604020202020204" pitchFamily="34" charset="0"/>
              <a:buChar char="•"/>
            </a:pPr>
            <a:r>
              <a:rPr lang="de-DE" sz="2000" dirty="0" smtClean="0"/>
              <a:t>SAP HANA</a:t>
            </a:r>
          </a:p>
          <a:p>
            <a:pPr marL="342900" indent="-342900">
              <a:buClr>
                <a:schemeClr val="accent1"/>
              </a:buClr>
              <a:buSzPct val="85000"/>
              <a:buFont typeface="Arial" panose="020B0604020202020204" pitchFamily="34" charset="0"/>
              <a:buChar char="•"/>
            </a:pPr>
            <a:r>
              <a:rPr lang="de-DE" sz="2000" dirty="0" err="1" smtClean="0"/>
              <a:t>Odata</a:t>
            </a:r>
            <a:r>
              <a:rPr lang="de-DE" sz="2000" dirty="0" smtClean="0"/>
              <a:t> </a:t>
            </a:r>
            <a:r>
              <a:rPr lang="de-DE" sz="2000" dirty="0" err="1" smtClean="0"/>
              <a:t>Provisioning</a:t>
            </a: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0" name="Textfeld 9"/>
          <p:cNvSpPr txBox="1"/>
          <p:nvPr/>
        </p:nvSpPr>
        <p:spPr>
          <a:xfrm>
            <a:off x="408869" y="4402541"/>
            <a:ext cx="2571750" cy="1846659"/>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Identitätsverwaltung</a:t>
            </a:r>
          </a:p>
          <a:p>
            <a:pPr marL="342900" indent="-342900">
              <a:buClr>
                <a:schemeClr val="accent1"/>
              </a:buClr>
              <a:buSzPct val="85000"/>
              <a:buFont typeface="Arial" panose="020B0604020202020204" pitchFamily="34" charset="0"/>
              <a:buChar char="•"/>
            </a:pPr>
            <a:r>
              <a:rPr lang="de-DE" sz="2000" dirty="0" err="1" smtClean="0"/>
              <a:t>Oauth</a:t>
            </a:r>
            <a:r>
              <a:rPr lang="de-DE" sz="2000" dirty="0" smtClean="0"/>
              <a:t> 2.0</a:t>
            </a:r>
          </a:p>
          <a:p>
            <a:pPr marL="342900" indent="-342900">
              <a:buClr>
                <a:schemeClr val="accent1"/>
              </a:buClr>
              <a:buSzPct val="85000"/>
              <a:buFont typeface="Arial" panose="020B0604020202020204" pitchFamily="34" charset="0"/>
              <a:buChar char="•"/>
            </a:pPr>
            <a:r>
              <a:rPr lang="de-DE" sz="2000" dirty="0" err="1" smtClean="0"/>
              <a:t>Keystore</a:t>
            </a:r>
            <a:endParaRPr lang="de-DE" sz="2000" dirty="0" smtClean="0"/>
          </a:p>
          <a:p>
            <a:pPr marL="342900" indent="-342900">
              <a:buClr>
                <a:schemeClr val="accent1"/>
              </a:buClr>
              <a:buSzPct val="85000"/>
              <a:buFont typeface="Arial" panose="020B0604020202020204" pitchFamily="34" charset="0"/>
              <a:buChar char="•"/>
            </a:pPr>
            <a:r>
              <a:rPr lang="de-DE" sz="2000" dirty="0" err="1" smtClean="0"/>
              <a:t>Gamification</a:t>
            </a:r>
            <a:endParaRPr lang="de-DE" sz="2000" dirty="0" smtClean="0"/>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
        <p:nvSpPr>
          <p:cNvPr id="11" name="Textfeld 10"/>
          <p:cNvSpPr txBox="1"/>
          <p:nvPr/>
        </p:nvSpPr>
        <p:spPr>
          <a:xfrm>
            <a:off x="408869" y="1723038"/>
            <a:ext cx="2571750" cy="1538883"/>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smtClean="0"/>
              <a:t>HTML5</a:t>
            </a:r>
          </a:p>
          <a:p>
            <a:pPr marL="342900" indent="-342900">
              <a:buClr>
                <a:schemeClr val="accent1"/>
              </a:buClr>
              <a:buSzPct val="85000"/>
              <a:buFont typeface="Arial" panose="020B0604020202020204" pitchFamily="34" charset="0"/>
              <a:buChar char="•"/>
            </a:pPr>
            <a:r>
              <a:rPr lang="de-DE" sz="2000" dirty="0" smtClean="0"/>
              <a:t>JAVA</a:t>
            </a:r>
          </a:p>
          <a:p>
            <a:pPr marL="342900" indent="-342900">
              <a:buClr>
                <a:schemeClr val="accent1"/>
              </a:buClr>
              <a:buSzPct val="85000"/>
              <a:buFont typeface="Arial" panose="020B0604020202020204" pitchFamily="34" charset="0"/>
              <a:buChar char="•"/>
            </a:pPr>
            <a:r>
              <a:rPr lang="de-DE" sz="2000" dirty="0" smtClean="0"/>
              <a:t>BYOL</a:t>
            </a:r>
          </a:p>
          <a:p>
            <a:pPr marL="342900" indent="-342900">
              <a:buClr>
                <a:schemeClr val="accent1"/>
              </a:buClr>
              <a:buSzPct val="85000"/>
              <a:buFont typeface="Arial" panose="020B0604020202020204" pitchFamily="34" charset="0"/>
              <a:buChar char="•"/>
            </a:pPr>
            <a:endParaRPr lang="de-DE" sz="2000" dirty="0" smtClean="0"/>
          </a:p>
          <a:p>
            <a:pPr marL="342900" indent="-342900">
              <a:buClr>
                <a:schemeClr val="accent1"/>
              </a:buClr>
              <a:buSzPct val="85000"/>
              <a:buFont typeface="Arial" panose="020B0604020202020204" pitchFamily="34" charset="0"/>
              <a:buChar char="•"/>
            </a:pPr>
            <a:endParaRPr lang="de-DE" sz="2000" dirty="0" smtClean="0"/>
          </a:p>
        </p:txBody>
      </p:sp>
    </p:spTree>
    <p:extLst>
      <p:ext uri="{BB962C8B-B14F-4D97-AF65-F5344CB8AC3E}">
        <p14:creationId xmlns:p14="http://schemas.microsoft.com/office/powerpoint/2010/main" val="890807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5" name="Textfeld 24"/>
          <p:cNvSpPr txBox="1"/>
          <p:nvPr/>
        </p:nvSpPr>
        <p:spPr>
          <a:xfrm>
            <a:off x="408869" y="4832652"/>
            <a:ext cx="2571750" cy="923330"/>
          </a:xfrm>
          <a:prstGeom prst="rect">
            <a:avLst/>
          </a:prstGeom>
          <a:noFill/>
          <a:ln w="3175">
            <a:noFill/>
          </a:ln>
        </p:spPr>
        <p:txBody>
          <a:bodyPr wrap="square" lIns="0" tIns="0" rIns="0" bIns="0" rtlCol="0">
            <a:spAutoFit/>
          </a:bodyPr>
          <a:lstStyle/>
          <a:p>
            <a:pPr marL="342900" indent="-342900">
              <a:buClr>
                <a:schemeClr val="accent1"/>
              </a:buClr>
              <a:buSzPct val="85000"/>
              <a:buFont typeface="Arial" panose="020B0604020202020204" pitchFamily="34" charset="0"/>
              <a:buChar char="•"/>
            </a:pPr>
            <a:r>
              <a:rPr lang="de-DE" sz="2000" dirty="0"/>
              <a:t>Bosch: Stellplatz App</a:t>
            </a:r>
          </a:p>
          <a:p>
            <a:pPr marL="342900" indent="-342900">
              <a:buClr>
                <a:schemeClr val="accent1"/>
              </a:buClr>
              <a:buSzPct val="85000"/>
              <a:buFont typeface="Arial" panose="020B0604020202020204" pitchFamily="34" charset="0"/>
              <a:buChar char="•"/>
            </a:pPr>
            <a:r>
              <a:rPr lang="de-DE" sz="2000" dirty="0"/>
              <a:t>Hafenbehörde Hamburg</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621579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
        <p:nvSpPr>
          <p:cNvPr id="5" name="Textplatzhalter 4"/>
          <p:cNvSpPr>
            <a:spLocks noGrp="1"/>
          </p:cNvSpPr>
          <p:nvPr>
            <p:ph type="body" idx="1"/>
          </p:nvPr>
        </p:nvSpPr>
        <p:spPr>
          <a:xfrm>
            <a:off x="629999" y="1260000"/>
            <a:ext cx="10915199" cy="5078313"/>
          </a:xfrm>
        </p:spPr>
        <p:txBody>
          <a:bodyPr/>
          <a:lstStyle/>
          <a:p>
            <a:pPr marL="571500" lvl="0" indent="-342900">
              <a:spcAft>
                <a:spcPts val="1200"/>
              </a:spcAft>
              <a:buFont typeface="Arial" panose="020B0604020202020204" pitchFamily="34" charset="0"/>
              <a:buChar char="•"/>
            </a:pPr>
            <a:r>
              <a:rPr lang="de-DE" b="1" dirty="0" smtClean="0"/>
              <a:t>12-Faktor-basierte </a:t>
            </a:r>
            <a:r>
              <a:rPr lang="de-DE" b="1" dirty="0"/>
              <a:t>Anwendungen:</a:t>
            </a:r>
            <a:r>
              <a:rPr lang="de-DE" dirty="0"/>
              <a:t> „Das 12 </a:t>
            </a:r>
            <a:r>
              <a:rPr lang="de-DE" dirty="0" err="1"/>
              <a:t>Factor</a:t>
            </a:r>
            <a:r>
              <a:rPr lang="de-DE" dirty="0"/>
              <a:t> App Manifest gibt einige Empfehlungen dafür, wie Web-Apps für die Cloud am Besten entwickelt werden können“. Darin stehen 12 Faktoren, die bei einer SaaS-Anwendung für bessere Skalierbarkeit, und Portierbarkeit sorgen [32].</a:t>
            </a:r>
          </a:p>
          <a:p>
            <a:pPr marL="571500" lvl="0" indent="-342900">
              <a:spcAft>
                <a:spcPts val="1200"/>
              </a:spcAft>
              <a:buFont typeface="Arial" panose="020B0604020202020204" pitchFamily="34" charset="0"/>
              <a:buChar char="•"/>
            </a:pPr>
            <a:r>
              <a:rPr lang="de-DE" b="1" dirty="0"/>
              <a:t>Mikrodienst-basierte Anwendungen: </a:t>
            </a:r>
            <a:r>
              <a:rPr lang="de-DE" dirty="0"/>
              <a:t>Jeder Mikrodienst erfüllt nur eine Aufgabe. Durch die Verbindung mehrerer Mikrodienste entsteht eine komplexe Anwendung [33].</a:t>
            </a:r>
          </a:p>
          <a:p>
            <a:pPr marL="571500" lvl="0" indent="-342900">
              <a:spcAft>
                <a:spcPts val="1200"/>
              </a:spcAft>
              <a:buFont typeface="Arial" panose="020B0604020202020204" pitchFamily="34" charset="0"/>
              <a:buChar char="•"/>
            </a:pPr>
            <a:r>
              <a:rPr lang="de-DE" b="1" dirty="0"/>
              <a:t>Native SAP HANA Anwendungen: </a:t>
            </a:r>
            <a:r>
              <a:rPr lang="de-DE" dirty="0"/>
              <a:t>Wenn eine Anwendung speziell für ein bestimmtes Betriebssystem entwickelt wird, gilt sie als nativ. „Dadurch ist sichergestellt, dass alle Schnittstellen zu Hardware einheitlich funktionieren und die Ressourcen des Geräts optimal genutzt werden“ [34].</a:t>
            </a:r>
          </a:p>
          <a:p>
            <a:pPr marL="571500" lvl="0" indent="-342900">
              <a:spcAft>
                <a:spcPts val="1200"/>
              </a:spcAft>
              <a:buFont typeface="Arial" panose="020B0604020202020204" pitchFamily="34" charset="0"/>
              <a:buChar char="•"/>
            </a:pPr>
            <a:r>
              <a:rPr lang="de-DE" b="1" dirty="0"/>
              <a:t>Anwendungen mit Bezug auf das Internet der Dinge:</a:t>
            </a:r>
            <a:r>
              <a:rPr lang="de-DE" dirty="0"/>
              <a:t> „Das Internet der Dinge beschreibt eine globale Netzwerkinfrastruktur, an die Maschinen und Geräte angeschlossen werden“ können [35, S. 6]</a:t>
            </a:r>
          </a:p>
          <a:p>
            <a:pPr marL="571500" lvl="0" indent="-342900">
              <a:spcAft>
                <a:spcPts val="1200"/>
              </a:spcAft>
              <a:buFont typeface="Arial" panose="020B0604020202020204" pitchFamily="34" charset="0"/>
              <a:buChar char="•"/>
            </a:pPr>
            <a:r>
              <a:rPr lang="de-DE" b="1" dirty="0"/>
              <a:t>für maschinelles Lernen</a:t>
            </a:r>
            <a:r>
              <a:rPr lang="de-DE" dirty="0"/>
              <a:t> </a:t>
            </a:r>
          </a:p>
          <a:p>
            <a:endParaRPr lang="de-DE" dirty="0"/>
          </a:p>
        </p:txBody>
      </p:sp>
      <p:sp>
        <p:nvSpPr>
          <p:cNvPr id="4" name="Titel 3"/>
          <p:cNvSpPr>
            <a:spLocks noGrp="1"/>
          </p:cNvSpPr>
          <p:nvPr>
            <p:ph type="title"/>
          </p:nvPr>
        </p:nvSpPr>
        <p:spPr>
          <a:xfrm>
            <a:off x="630001" y="351299"/>
            <a:ext cx="9780091" cy="443198"/>
          </a:xfrm>
        </p:spPr>
        <p:txBody>
          <a:bodyPr/>
          <a:lstStyle/>
          <a:p>
            <a:r>
              <a:rPr lang="de-DE" dirty="0" smtClean="0"/>
              <a:t>Cloud </a:t>
            </a:r>
            <a:r>
              <a:rPr lang="de-DE" dirty="0" err="1" smtClean="0"/>
              <a:t>Foundry</a:t>
            </a:r>
            <a:r>
              <a:rPr lang="de-DE" dirty="0" smtClean="0"/>
              <a:t> Umgebung</a:t>
            </a:r>
            <a:endParaRPr lang="de-DE" dirty="0"/>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8499927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43</a:t>
            </a:fld>
            <a:endParaRPr lang="de-DE"/>
          </a:p>
        </p:txBody>
      </p:sp>
      <p:sp>
        <p:nvSpPr>
          <p:cNvPr id="6" name="Titel 5"/>
          <p:cNvSpPr>
            <a:spLocks noGrp="1"/>
          </p:cNvSpPr>
          <p:nvPr>
            <p:ph type="title"/>
          </p:nvPr>
        </p:nvSpPr>
        <p:spPr>
          <a:xfrm>
            <a:off x="630001" y="351299"/>
            <a:ext cx="9780091" cy="443198"/>
          </a:xfrm>
        </p:spPr>
        <p:txBody>
          <a:bodyPr/>
          <a:lstStyle/>
          <a:p>
            <a:r>
              <a:rPr lang="de-DE" dirty="0" smtClean="0"/>
              <a:t>Plattform-Architektur</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1288" t="25162" r="4463"/>
          <a:stretch/>
        </p:blipFill>
        <p:spPr>
          <a:xfrm>
            <a:off x="439199" y="1656000"/>
            <a:ext cx="11249522" cy="4370400"/>
          </a:xfrm>
          <a:prstGeom prst="rect">
            <a:avLst/>
          </a:prstGeom>
        </p:spPr>
      </p:pic>
    </p:spTree>
    <p:extLst>
      <p:ext uri="{BB962C8B-B14F-4D97-AF65-F5344CB8AC3E}">
        <p14:creationId xmlns:p14="http://schemas.microsoft.com/office/powerpoint/2010/main" val="939214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44</a:t>
            </a:fld>
            <a:endParaRPr lang="de-DE"/>
          </a:p>
        </p:txBody>
      </p:sp>
      <p:sp>
        <p:nvSpPr>
          <p:cNvPr id="6" name="Titel 5"/>
          <p:cNvSpPr>
            <a:spLocks noGrp="1"/>
          </p:cNvSpPr>
          <p:nvPr>
            <p:ph type="title"/>
          </p:nvPr>
        </p:nvSpPr>
        <p:spPr/>
        <p:txBody>
          <a:bodyPr/>
          <a:lstStyle/>
          <a:p>
            <a:r>
              <a:rPr lang="de-DE" dirty="0" smtClean="0"/>
              <a:t>Regionen in der SAP Cloud </a:t>
            </a:r>
            <a:r>
              <a:rPr lang="de-DE" dirty="0" err="1" smtClean="0"/>
              <a:t>Platform</a:t>
            </a:r>
            <a:endParaRPr lang="de-DE" dirty="0"/>
          </a:p>
        </p:txBody>
      </p:sp>
      <p:pic>
        <p:nvPicPr>
          <p:cNvPr id="5" name="Grafik 4"/>
          <p:cNvPicPr/>
          <p:nvPr/>
        </p:nvPicPr>
        <p:blipFill rotWithShape="1">
          <a:blip r:embed="rId2">
            <a:extLst>
              <a:ext uri="{28A0092B-C50C-407E-A947-70E740481C1C}">
                <a14:useLocalDpi xmlns:a14="http://schemas.microsoft.com/office/drawing/2010/main" val="0"/>
              </a:ext>
            </a:extLst>
          </a:blip>
          <a:srcRect l="923" t="12009" r="375"/>
          <a:stretch/>
        </p:blipFill>
        <p:spPr bwMode="auto">
          <a:xfrm>
            <a:off x="988291" y="1237673"/>
            <a:ext cx="10298544" cy="5238482"/>
          </a:xfrm>
          <a:prstGeom prst="rect">
            <a:avLst/>
          </a:prstGeom>
          <a:ln>
            <a:noFill/>
          </a:ln>
          <a:extLst>
            <a:ext uri="{53640926-AAD7-44D8-BBD7-CCE9431645EC}">
              <a14:shadowObscured xmlns:a14="http://schemas.microsoft.com/office/drawing/2010/main"/>
            </a:ext>
          </a:extLst>
        </p:spPr>
      </p:pic>
      <p:sp>
        <p:nvSpPr>
          <p:cNvPr id="7" name="Textfeld 6"/>
          <p:cNvSpPr txBox="1"/>
          <p:nvPr/>
        </p:nvSpPr>
        <p:spPr>
          <a:xfrm>
            <a:off x="10187704" y="6321600"/>
            <a:ext cx="8285019" cy="246221"/>
          </a:xfrm>
          <a:prstGeom prst="rect">
            <a:avLst/>
          </a:prstGeom>
          <a:noFill/>
        </p:spPr>
        <p:txBody>
          <a:bodyPr wrap="square" rtlCol="0">
            <a:spAutoFit/>
          </a:bodyPr>
          <a:lstStyle/>
          <a:p>
            <a:r>
              <a:rPr lang="de-DE" sz="1000" dirty="0"/>
              <a:t>Quelle: </a:t>
            </a:r>
            <a:r>
              <a:rPr lang="de-DE" sz="1000" dirty="0" smtClean="0"/>
              <a:t>eigener Screenshot</a:t>
            </a:r>
          </a:p>
        </p:txBody>
      </p:sp>
      <p:sp>
        <p:nvSpPr>
          <p:cNvPr id="8" name="Datumsplatzhalter 7"/>
          <p:cNvSpPr>
            <a:spLocks noGrp="1"/>
          </p:cNvSpPr>
          <p:nvPr>
            <p:ph type="dt" idx="10"/>
          </p:nvPr>
        </p:nvSpPr>
        <p:spPr/>
        <p:txBody>
          <a:bodyPr/>
          <a:lstStyle/>
          <a:p>
            <a:r>
              <a:rPr lang="de-DE" smtClean="0"/>
              <a:t>18/09/18</a:t>
            </a:r>
            <a:endParaRPr lang="de-DE"/>
          </a:p>
        </p:txBody>
      </p:sp>
      <p:sp>
        <p:nvSpPr>
          <p:cNvPr id="9" name="Fußzeilenplatzhalter 8"/>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1665431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sp>
        <p:nvSpPr>
          <p:cNvPr id="3" name="Titel 2"/>
          <p:cNvSpPr>
            <a:spLocks noGrp="1"/>
          </p:cNvSpPr>
          <p:nvPr>
            <p:ph type="title"/>
          </p:nvPr>
        </p:nvSpPr>
        <p:spPr/>
        <p:txBody>
          <a:bodyPr/>
          <a:lstStyle/>
          <a:p>
            <a:r>
              <a:rPr lang="de-DE" dirty="0" smtClean="0"/>
              <a:t>Dienste auf der SAP Cloud </a:t>
            </a:r>
            <a:r>
              <a:rPr lang="de-DE" dirty="0" err="1" smtClean="0"/>
              <a:t>Platform</a:t>
            </a:r>
            <a:endParaRPr lang="de-DE" dirty="0"/>
          </a:p>
        </p:txBody>
      </p:sp>
      <p:pic>
        <p:nvPicPr>
          <p:cNvPr id="4" name="Grafik 3"/>
          <p:cNvPicPr/>
          <p:nvPr/>
        </p:nvPicPr>
        <p:blipFill rotWithShape="1">
          <a:blip r:embed="rId2" cstate="print">
            <a:extLst>
              <a:ext uri="{28A0092B-C50C-407E-A947-70E740481C1C}">
                <a14:useLocalDpi xmlns:a14="http://schemas.microsoft.com/office/drawing/2010/main" val="0"/>
              </a:ext>
            </a:extLst>
          </a:blip>
          <a:srcRect l="1297" t="7807" r="1287"/>
          <a:stretch/>
        </p:blipFill>
        <p:spPr bwMode="auto">
          <a:xfrm>
            <a:off x="397161" y="2231136"/>
            <a:ext cx="11305309" cy="3227554"/>
          </a:xfrm>
          <a:prstGeom prst="rect">
            <a:avLst/>
          </a:prstGeom>
          <a:ln>
            <a:noFill/>
          </a:ln>
          <a:extLst>
            <a:ext uri="{53640926-AAD7-44D8-BBD7-CCE9431645EC}">
              <a14:shadowObscured xmlns:a14="http://schemas.microsoft.com/office/drawing/2010/main"/>
            </a:ext>
          </a:extLst>
        </p:spPr>
      </p:pic>
      <p:sp>
        <p:nvSpPr>
          <p:cNvPr id="5" name="Textfeld 4"/>
          <p:cNvSpPr txBox="1"/>
          <p:nvPr/>
        </p:nvSpPr>
        <p:spPr>
          <a:xfrm>
            <a:off x="249377" y="6299196"/>
            <a:ext cx="8285019" cy="246221"/>
          </a:xfrm>
          <a:prstGeom prst="rect">
            <a:avLst/>
          </a:prstGeom>
          <a:noFill/>
        </p:spPr>
        <p:txBody>
          <a:bodyPr wrap="square" rtlCol="0">
            <a:spAutoFit/>
          </a:bodyPr>
          <a:lstStyle/>
          <a:p>
            <a:r>
              <a:rPr lang="de-DE" sz="1000" dirty="0"/>
              <a:t>Quelle: https://cloudplatform.sap.com/capabilities.html</a:t>
            </a:r>
          </a:p>
        </p:txBody>
      </p:sp>
      <p:sp>
        <p:nvSpPr>
          <p:cNvPr id="6" name="Datumsplatzhalter 5"/>
          <p:cNvSpPr>
            <a:spLocks noGrp="1"/>
          </p:cNvSpPr>
          <p:nvPr>
            <p:ph type="dt" idx="10"/>
          </p:nvPr>
        </p:nvSpPr>
        <p:spPr/>
        <p:txBody>
          <a:bodyPr/>
          <a:lstStyle/>
          <a:p>
            <a:r>
              <a:rPr lang="de-DE" smtClean="0"/>
              <a:t>18/09/18</a:t>
            </a:r>
            <a:endParaRPr lang="de-DE"/>
          </a:p>
        </p:txBody>
      </p:sp>
      <p:sp>
        <p:nvSpPr>
          <p:cNvPr id="7" name="Fußzeilenplatzhalter 6"/>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2924879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FA13611-AB10-49A7-A5B9-4647961EF9E7}" type="datetime3">
              <a:rPr lang="de-DE" smtClean="0"/>
              <a:t>14/09/18</a:t>
            </a:fld>
            <a:endParaRPr lang="de-DE"/>
          </a:p>
        </p:txBody>
      </p:sp>
      <p:sp>
        <p:nvSpPr>
          <p:cNvPr id="4" name="Fußzeilenplatzhalter 3"/>
          <p:cNvSpPr>
            <a:spLocks noGrp="1"/>
          </p:cNvSpPr>
          <p:nvPr>
            <p:ph type="ftr" sz="quarter" idx="11"/>
          </p:nvPr>
        </p:nvSpPr>
        <p:spPr/>
        <p:txBody>
          <a:bodyPr/>
          <a:lstStyle/>
          <a:p>
            <a:r>
              <a:rPr lang="de-DE" smtClean="0"/>
              <a:t>| Name | Arvato Systems | Kunde </a:t>
            </a:r>
            <a:endParaRPr lang="de-DE"/>
          </a:p>
        </p:txBody>
      </p:sp>
      <p:sp>
        <p:nvSpPr>
          <p:cNvPr id="5" name="Foliennummernplatzhalter 4"/>
          <p:cNvSpPr>
            <a:spLocks noGrp="1"/>
          </p:cNvSpPr>
          <p:nvPr>
            <p:ph type="sldNum" sz="quarter" idx="12"/>
          </p:nvPr>
        </p:nvSpPr>
        <p:spPr/>
        <p:txBody>
          <a:bodyPr/>
          <a:lstStyle/>
          <a:p>
            <a:fld id="{A5FE0BE9-2605-47C0-8F30-F383CC1BC3CC}" type="slidenum">
              <a:rPr lang="de-DE" smtClean="0"/>
              <a:t>46</a:t>
            </a:fld>
            <a:endParaRPr lang="de-DE"/>
          </a:p>
        </p:txBody>
      </p:sp>
      <p:sp>
        <p:nvSpPr>
          <p:cNvPr id="6" name="Titel 5"/>
          <p:cNvSpPr>
            <a:spLocks noGrp="1"/>
          </p:cNvSpPr>
          <p:nvPr>
            <p:ph type="title"/>
          </p:nvPr>
        </p:nvSpPr>
        <p:spPr/>
        <p:txBody>
          <a:bodyPr/>
          <a:lstStyle/>
          <a:p>
            <a:r>
              <a:rPr lang="de-DE" dirty="0" smtClean="0"/>
              <a:t>SAP HANA</a:t>
            </a:r>
            <a:endParaRPr lang="de-DE" dirty="0"/>
          </a:p>
        </p:txBody>
      </p:sp>
    </p:spTree>
    <p:extLst>
      <p:ext uri="{BB962C8B-B14F-4D97-AF65-F5344CB8AC3E}">
        <p14:creationId xmlns:p14="http://schemas.microsoft.com/office/powerpoint/2010/main" val="37096399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Testzugänge</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4236" b="887"/>
          <a:stretch/>
        </p:blipFill>
        <p:spPr>
          <a:xfrm>
            <a:off x="1963701" y="1087200"/>
            <a:ext cx="8031760" cy="5472000"/>
          </a:xfrm>
          <a:prstGeom prst="rect">
            <a:avLst/>
          </a:prstGeom>
        </p:spPr>
      </p:pic>
    </p:spTree>
    <p:extLst>
      <p:ext uri="{BB962C8B-B14F-4D97-AF65-F5344CB8AC3E}">
        <p14:creationId xmlns:p14="http://schemas.microsoft.com/office/powerpoint/2010/main" val="2047197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SAP Cloud Connector</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442" r="912"/>
          <a:stretch/>
        </p:blipFill>
        <p:spPr>
          <a:xfrm>
            <a:off x="374400" y="2447644"/>
            <a:ext cx="11426400" cy="2257445"/>
          </a:xfrm>
          <a:prstGeom prst="rect">
            <a:avLst/>
          </a:prstGeom>
        </p:spPr>
      </p:pic>
    </p:spTree>
    <p:extLst>
      <p:ext uri="{BB962C8B-B14F-4D97-AF65-F5344CB8AC3E}">
        <p14:creationId xmlns:p14="http://schemas.microsoft.com/office/powerpoint/2010/main" val="3916122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49</a:t>
            </a:fld>
            <a:endParaRPr lang="de-DE"/>
          </a:p>
        </p:txBody>
      </p:sp>
      <p:sp>
        <p:nvSpPr>
          <p:cNvPr id="5" name="Titel 4"/>
          <p:cNvSpPr>
            <a:spLocks noGrp="1"/>
          </p:cNvSpPr>
          <p:nvPr>
            <p:ph type="title"/>
          </p:nvPr>
        </p:nvSpPr>
        <p:spPr>
          <a:xfrm>
            <a:off x="630001" y="351299"/>
            <a:ext cx="9780091" cy="443198"/>
          </a:xfrm>
        </p:spPr>
        <p:txBody>
          <a:bodyPr/>
          <a:lstStyle/>
          <a:p>
            <a:r>
              <a:rPr lang="de-DE" dirty="0"/>
              <a:t>SAP Cloud Connector – </a:t>
            </a:r>
            <a:r>
              <a:rPr lang="de-DE" dirty="0" smtClean="0"/>
              <a:t>Cloud </a:t>
            </a:r>
            <a:r>
              <a:rPr lang="de-DE" dirty="0" err="1" smtClean="0"/>
              <a:t>to</a:t>
            </a:r>
            <a:r>
              <a:rPr lang="de-DE" dirty="0" smtClean="0"/>
              <a:t> On-</a:t>
            </a:r>
            <a:r>
              <a:rPr lang="de-DE" dirty="0" err="1" smtClean="0"/>
              <a:t>Premise</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5" y="1152001"/>
            <a:ext cx="7431694" cy="5313600"/>
          </a:xfrm>
          <a:prstGeom prst="rect">
            <a:avLst/>
          </a:prstGeom>
        </p:spPr>
      </p:pic>
    </p:spTree>
    <p:extLst>
      <p:ext uri="{BB962C8B-B14F-4D97-AF65-F5344CB8AC3E}">
        <p14:creationId xmlns:p14="http://schemas.microsoft.com/office/powerpoint/2010/main" val="334179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Tree>
    <p:extLst>
      <p:ext uri="{BB962C8B-B14F-4D97-AF65-F5344CB8AC3E}">
        <p14:creationId xmlns:p14="http://schemas.microsoft.com/office/powerpoint/2010/main" val="78964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14/09/18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50</a:t>
            </a:fld>
            <a:endParaRPr lang="de-DE"/>
          </a:p>
        </p:txBody>
      </p:sp>
      <p:sp>
        <p:nvSpPr>
          <p:cNvPr id="7" name="Titel 6"/>
          <p:cNvSpPr>
            <a:spLocks noGrp="1"/>
          </p:cNvSpPr>
          <p:nvPr>
            <p:ph type="title"/>
          </p:nvPr>
        </p:nvSpPr>
        <p:spPr>
          <a:xfrm>
            <a:off x="630001" y="351299"/>
            <a:ext cx="9780091" cy="443198"/>
          </a:xfrm>
        </p:spPr>
        <p:txBody>
          <a:bodyPr/>
          <a:lstStyle/>
          <a:p>
            <a:r>
              <a:rPr lang="de-DE" dirty="0" smtClean="0"/>
              <a:t>SAP Cloud Connector – On-</a:t>
            </a:r>
            <a:r>
              <a:rPr lang="de-DE" dirty="0" err="1" smtClean="0"/>
              <a:t>Premise</a:t>
            </a:r>
            <a:r>
              <a:rPr lang="de-DE" dirty="0" smtClean="0"/>
              <a:t> </a:t>
            </a:r>
            <a:r>
              <a:rPr lang="de-DE" dirty="0" err="1" smtClean="0"/>
              <a:t>to</a:t>
            </a:r>
            <a:r>
              <a:rPr lang="de-DE" dirty="0" smtClean="0"/>
              <a:t> Cloud</a:t>
            </a:r>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720" y="1087201"/>
            <a:ext cx="7096217" cy="5407200"/>
          </a:xfrm>
          <a:prstGeom prst="rect">
            <a:avLst/>
          </a:prstGeom>
        </p:spPr>
      </p:pic>
    </p:spTree>
    <p:extLst>
      <p:ext uri="{BB962C8B-B14F-4D97-AF65-F5344CB8AC3E}">
        <p14:creationId xmlns:p14="http://schemas.microsoft.com/office/powerpoint/2010/main" val="2031475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51</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Verfügbarkeit und Wartung</a:t>
            </a:r>
            <a:endParaRPr lang="de-DE" dirty="0"/>
          </a:p>
        </p:txBody>
      </p:sp>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t="3057"/>
          <a:stretch/>
        </p:blipFill>
        <p:spPr>
          <a:xfrm>
            <a:off x="1958300" y="1246798"/>
            <a:ext cx="8087799" cy="5181987"/>
          </a:xfrm>
          <a:prstGeom prst="rect">
            <a:avLst/>
          </a:prstGeom>
        </p:spPr>
      </p:pic>
    </p:spTree>
    <p:extLst>
      <p:ext uri="{BB962C8B-B14F-4D97-AF65-F5344CB8AC3E}">
        <p14:creationId xmlns:p14="http://schemas.microsoft.com/office/powerpoint/2010/main" val="2518549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18/09/18</a:t>
            </a:r>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3" name="Foliennummernplatzhalt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52</a:t>
            </a:fld>
            <a:endParaRPr lang="de-DE"/>
          </a:p>
        </p:txBody>
      </p:sp>
      <p:sp>
        <p:nvSpPr>
          <p:cNvPr id="6" name="Textplatzhalter 5"/>
          <p:cNvSpPr>
            <a:spLocks noGrp="1"/>
          </p:cNvSpPr>
          <p:nvPr>
            <p:ph type="body" sz="quarter" idx="13"/>
          </p:nvPr>
        </p:nvSpPr>
        <p:spPr>
          <a:xfrm>
            <a:off x="629999" y="1260000"/>
            <a:ext cx="10915199" cy="1785104"/>
          </a:xfrm>
        </p:spPr>
        <p:txBody>
          <a:bodyPr/>
          <a:lstStyle/>
          <a:p>
            <a:r>
              <a:rPr lang="de-DE" dirty="0" smtClean="0">
                <a:hlinkClick r:id="rId2" action="ppaction://hlinksldjump"/>
              </a:rPr>
              <a:t>SAPUI5</a:t>
            </a:r>
            <a:endParaRPr lang="de-DE" dirty="0" smtClean="0">
              <a:hlinkClick r:id="rId3" action="ppaction://hlinksldjump"/>
            </a:endParaRPr>
          </a:p>
          <a:p>
            <a:r>
              <a:rPr lang="de-DE" dirty="0" smtClean="0">
                <a:hlinkClick r:id="rId3" action="ppaction://hlinksldjump"/>
              </a:rPr>
              <a:t>Fiori</a:t>
            </a:r>
            <a:endParaRPr lang="de-DE" dirty="0" smtClean="0"/>
          </a:p>
          <a:p>
            <a:r>
              <a:rPr lang="de-DE" dirty="0" smtClean="0">
                <a:hlinkClick r:id="rId4" action="ppaction://hlinksldjump"/>
              </a:rPr>
              <a:t>Funktionale Anforderungen</a:t>
            </a:r>
            <a:endParaRPr lang="de-DE" dirty="0" smtClean="0"/>
          </a:p>
          <a:p>
            <a:r>
              <a:rPr lang="de-DE" dirty="0" smtClean="0">
                <a:hlinkClick r:id="rId5" action="ppaction://hlinksldjump"/>
              </a:rPr>
              <a:t>Architektur der Anwendung</a:t>
            </a:r>
            <a:endParaRPr lang="de-DE" dirty="0" smtClean="0"/>
          </a:p>
          <a:p>
            <a:endParaRPr lang="de-DE" dirty="0"/>
          </a:p>
        </p:txBody>
      </p:sp>
      <p:sp>
        <p:nvSpPr>
          <p:cNvPr id="2" name="Titel 1"/>
          <p:cNvSpPr>
            <a:spLocks noGrp="1"/>
          </p:cNvSpPr>
          <p:nvPr>
            <p:ph type="title"/>
          </p:nvPr>
        </p:nvSpPr>
        <p:spPr/>
        <p:txBody>
          <a:bodyPr/>
          <a:lstStyle/>
          <a:p>
            <a:r>
              <a:rPr lang="de-DE" dirty="0" smtClean="0"/>
              <a:t>Kapitel 3</a:t>
            </a:r>
            <a:endParaRPr lang="de-DE" dirty="0"/>
          </a:p>
        </p:txBody>
      </p:sp>
    </p:spTree>
    <p:extLst>
      <p:ext uri="{BB962C8B-B14F-4D97-AF65-F5344CB8AC3E}">
        <p14:creationId xmlns:p14="http://schemas.microsoft.com/office/powerpoint/2010/main" val="3011940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14/09/18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53</a:t>
            </a:fld>
            <a:endParaRPr lang="de-DE"/>
          </a:p>
        </p:txBody>
      </p:sp>
      <p:sp>
        <p:nvSpPr>
          <p:cNvPr id="5" name="Textplatzhalter 4"/>
          <p:cNvSpPr>
            <a:spLocks noGrp="1"/>
          </p:cNvSpPr>
          <p:nvPr>
            <p:ph type="body" sz="quarter" idx="13"/>
          </p:nvPr>
        </p:nvSpPr>
        <p:spPr/>
        <p:txBody>
          <a:bodyPr/>
          <a:lstStyle/>
          <a:p>
            <a:endParaRPr lang="de-DE"/>
          </a:p>
        </p:txBody>
      </p:sp>
      <p:sp>
        <p:nvSpPr>
          <p:cNvPr id="6" name="Titel 5"/>
          <p:cNvSpPr>
            <a:spLocks noGrp="1"/>
          </p:cNvSpPr>
          <p:nvPr>
            <p:ph type="title"/>
          </p:nvPr>
        </p:nvSpPr>
        <p:spPr>
          <a:xfrm>
            <a:off x="630001" y="351299"/>
            <a:ext cx="9780091" cy="443198"/>
          </a:xfrm>
        </p:spPr>
        <p:txBody>
          <a:bodyPr/>
          <a:lstStyle/>
          <a:p>
            <a:r>
              <a:rPr lang="de-DE" dirty="0" smtClean="0"/>
              <a:t>SAPUI5</a:t>
            </a:r>
            <a:endParaRPr lang="de-DE" dirty="0"/>
          </a:p>
        </p:txBody>
      </p:sp>
    </p:spTree>
    <p:extLst>
      <p:ext uri="{BB962C8B-B14F-4D97-AF65-F5344CB8AC3E}">
        <p14:creationId xmlns:p14="http://schemas.microsoft.com/office/powerpoint/2010/main" val="4057845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54</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8400" t="4943" r="9386"/>
          <a:stretch/>
        </p:blipFill>
        <p:spPr>
          <a:xfrm>
            <a:off x="2850774" y="1317812"/>
            <a:ext cx="1891553" cy="2824884"/>
          </a:xfrm>
          <a:prstGeom prst="rect">
            <a:avLst/>
          </a:prstGeom>
        </p:spPr>
      </p:pic>
      <p:pic>
        <p:nvPicPr>
          <p:cNvPr id="21" name="Grafik 20"/>
          <p:cNvPicPr>
            <a:picLocks noChangeAspect="1"/>
          </p:cNvPicPr>
          <p:nvPr/>
        </p:nvPicPr>
        <p:blipFill rotWithShape="1">
          <a:blip r:embed="rId3"/>
          <a:srcRect l="15607" t="3208" r="7554"/>
          <a:stretch/>
        </p:blipFill>
        <p:spPr>
          <a:xfrm>
            <a:off x="6338045" y="1290917"/>
            <a:ext cx="1873624" cy="2784257"/>
          </a:xfrm>
          <a:prstGeom prst="rect">
            <a:avLst/>
          </a:prstGeom>
        </p:spPr>
      </p:pic>
      <p:pic>
        <p:nvPicPr>
          <p:cNvPr id="23" name="Grafik 22"/>
          <p:cNvPicPr>
            <a:picLocks noChangeAspect="1"/>
          </p:cNvPicPr>
          <p:nvPr/>
        </p:nvPicPr>
        <p:blipFill rotWithShape="1">
          <a:blip r:embed="rId4"/>
          <a:srcRect l="6537" t="2629" r="14285"/>
          <a:stretch/>
        </p:blipFill>
        <p:spPr>
          <a:xfrm>
            <a:off x="4643719" y="3343835"/>
            <a:ext cx="1900517" cy="2643260"/>
          </a:xfrm>
          <a:prstGeom prst="rect">
            <a:avLst/>
          </a:prstGeom>
        </p:spPr>
      </p:pic>
      <p:pic>
        <p:nvPicPr>
          <p:cNvPr id="24" name="Grafik 23"/>
          <p:cNvPicPr>
            <a:picLocks noChangeAspect="1"/>
          </p:cNvPicPr>
          <p:nvPr/>
        </p:nvPicPr>
        <p:blipFill rotWithShape="1">
          <a:blip r:embed="rId5"/>
          <a:srcRect l="14349" t="6636" r="16823"/>
          <a:stretch/>
        </p:blipFill>
        <p:spPr>
          <a:xfrm>
            <a:off x="7987555" y="3065929"/>
            <a:ext cx="1927412" cy="2836830"/>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pic>
        <p:nvPicPr>
          <p:cNvPr id="12" name="Grafik 11"/>
          <p:cNvPicPr>
            <a:picLocks noChangeAspect="1"/>
          </p:cNvPicPr>
          <p:nvPr/>
        </p:nvPicPr>
        <p:blipFill rotWithShape="1">
          <a:blip r:embed="rId2"/>
          <a:srcRect l="18400" t="4943" r="9386"/>
          <a:stretch/>
        </p:blipFill>
        <p:spPr>
          <a:xfrm>
            <a:off x="2897967" y="1255059"/>
            <a:ext cx="1891553" cy="2824884"/>
          </a:xfrm>
          <a:prstGeom prst="rect">
            <a:avLst/>
          </a:prstGeom>
        </p:spPr>
      </p:pic>
      <p:pic>
        <p:nvPicPr>
          <p:cNvPr id="13" name="Grafik 12"/>
          <p:cNvPicPr>
            <a:picLocks noChangeAspect="1"/>
          </p:cNvPicPr>
          <p:nvPr/>
        </p:nvPicPr>
        <p:blipFill rotWithShape="1">
          <a:blip r:embed="rId4"/>
          <a:srcRect l="6537" t="2629" r="14285"/>
          <a:stretch/>
        </p:blipFill>
        <p:spPr>
          <a:xfrm>
            <a:off x="4690912" y="3281082"/>
            <a:ext cx="1900517" cy="2643260"/>
          </a:xfrm>
          <a:prstGeom prst="rect">
            <a:avLst/>
          </a:prstGeom>
        </p:spPr>
      </p:pic>
      <p:pic>
        <p:nvPicPr>
          <p:cNvPr id="19" name="Grafik 18"/>
          <p:cNvPicPr>
            <a:picLocks noChangeAspect="1"/>
          </p:cNvPicPr>
          <p:nvPr/>
        </p:nvPicPr>
        <p:blipFill rotWithShape="1">
          <a:blip r:embed="rId6"/>
          <a:srcRect l="7997" t="3128" r="10078"/>
          <a:stretch/>
        </p:blipFill>
        <p:spPr>
          <a:xfrm>
            <a:off x="954479" y="3326907"/>
            <a:ext cx="1849102" cy="2637947"/>
          </a:xfrm>
          <a:prstGeom prst="rect">
            <a:avLst/>
          </a:prstGeom>
        </p:spPr>
      </p:pic>
    </p:spTree>
    <p:extLst>
      <p:ext uri="{BB962C8B-B14F-4D97-AF65-F5344CB8AC3E}">
        <p14:creationId xmlns:p14="http://schemas.microsoft.com/office/powerpoint/2010/main" val="407417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55</a:t>
            </a:fld>
            <a:endParaRPr lang="de-DE"/>
          </a:p>
        </p:txBody>
      </p:sp>
      <p:sp>
        <p:nvSpPr>
          <p:cNvPr id="16" name="Titel 15"/>
          <p:cNvSpPr>
            <a:spLocks noGrp="1"/>
          </p:cNvSpPr>
          <p:nvPr>
            <p:ph type="title"/>
          </p:nvPr>
        </p:nvSpPr>
        <p:spPr/>
        <p:txBody>
          <a:bodyPr/>
          <a:lstStyle/>
          <a:p>
            <a:r>
              <a:rPr lang="de-DE" dirty="0" smtClean="0"/>
              <a:t>Grundsätze von Fiori</a:t>
            </a:r>
            <a:endParaRPr lang="de-DE" dirty="0"/>
          </a:p>
        </p:txBody>
      </p:sp>
      <p:pic>
        <p:nvPicPr>
          <p:cNvPr id="20" name="Grafik 19"/>
          <p:cNvPicPr>
            <a:picLocks noChangeAspect="1"/>
          </p:cNvPicPr>
          <p:nvPr/>
        </p:nvPicPr>
        <p:blipFill rotWithShape="1">
          <a:blip r:embed="rId2"/>
          <a:srcRect l="11911"/>
          <a:stretch/>
        </p:blipFill>
        <p:spPr>
          <a:xfrm>
            <a:off x="556182" y="1170896"/>
            <a:ext cx="1312534" cy="1690489"/>
          </a:xfrm>
          <a:prstGeom prst="rect">
            <a:avLst/>
          </a:prstGeom>
        </p:spPr>
      </p:pic>
      <p:pic>
        <p:nvPicPr>
          <p:cNvPr id="21" name="Grafik 20"/>
          <p:cNvPicPr>
            <a:picLocks noChangeAspect="1"/>
          </p:cNvPicPr>
          <p:nvPr/>
        </p:nvPicPr>
        <p:blipFill>
          <a:blip r:embed="rId3"/>
          <a:stretch>
            <a:fillRect/>
          </a:stretch>
        </p:blipFill>
        <p:spPr>
          <a:xfrm>
            <a:off x="2595474" y="1225078"/>
            <a:ext cx="1387068" cy="1636307"/>
          </a:xfrm>
          <a:prstGeom prst="rect">
            <a:avLst/>
          </a:prstGeom>
        </p:spPr>
      </p:pic>
      <p:pic>
        <p:nvPicPr>
          <p:cNvPr id="22" name="Grafik 21"/>
          <p:cNvPicPr>
            <a:picLocks noChangeAspect="1"/>
          </p:cNvPicPr>
          <p:nvPr/>
        </p:nvPicPr>
        <p:blipFill>
          <a:blip r:embed="rId4"/>
          <a:stretch>
            <a:fillRect/>
          </a:stretch>
        </p:blipFill>
        <p:spPr>
          <a:xfrm>
            <a:off x="4709300" y="1246088"/>
            <a:ext cx="1338304" cy="1614634"/>
          </a:xfrm>
          <a:prstGeom prst="rect">
            <a:avLst/>
          </a:prstGeom>
        </p:spPr>
      </p:pic>
      <p:pic>
        <p:nvPicPr>
          <p:cNvPr id="23" name="Grafik 22"/>
          <p:cNvPicPr>
            <a:picLocks noChangeAspect="1"/>
          </p:cNvPicPr>
          <p:nvPr/>
        </p:nvPicPr>
        <p:blipFill>
          <a:blip r:embed="rId5"/>
          <a:stretch>
            <a:fillRect/>
          </a:stretch>
        </p:blipFill>
        <p:spPr>
          <a:xfrm>
            <a:off x="1648043" y="2824624"/>
            <a:ext cx="1365395" cy="1544197"/>
          </a:xfrm>
          <a:prstGeom prst="rect">
            <a:avLst/>
          </a:prstGeom>
        </p:spPr>
      </p:pic>
      <p:pic>
        <p:nvPicPr>
          <p:cNvPr id="24" name="Grafik 23"/>
          <p:cNvPicPr>
            <a:picLocks noChangeAspect="1"/>
          </p:cNvPicPr>
          <p:nvPr/>
        </p:nvPicPr>
        <p:blipFill rotWithShape="1">
          <a:blip r:embed="rId6"/>
          <a:srcRect l="13891" t="8365" r="13912"/>
          <a:stretch/>
        </p:blipFill>
        <p:spPr>
          <a:xfrm>
            <a:off x="3770886" y="2821736"/>
            <a:ext cx="1150070" cy="1583842"/>
          </a:xfrm>
          <a:prstGeom prst="rect">
            <a:avLst/>
          </a:prstGeom>
        </p:spPr>
      </p:pic>
      <p:sp>
        <p:nvSpPr>
          <p:cNvPr id="26" name="Textfeld 25"/>
          <p:cNvSpPr txBox="1"/>
          <p:nvPr/>
        </p:nvSpPr>
        <p:spPr>
          <a:xfrm>
            <a:off x="249377" y="6299196"/>
            <a:ext cx="8285019" cy="246221"/>
          </a:xfrm>
          <a:prstGeom prst="rect">
            <a:avLst/>
          </a:prstGeom>
          <a:noFill/>
        </p:spPr>
        <p:txBody>
          <a:bodyPr wrap="square" rtlCol="0">
            <a:spAutoFit/>
          </a:bodyPr>
          <a:lstStyle/>
          <a:p>
            <a:r>
              <a:rPr lang="de-DE" sz="1000" dirty="0"/>
              <a:t>Quelle: https://experience.sap.com/fiori-design/</a:t>
            </a:r>
          </a:p>
        </p:txBody>
      </p:sp>
      <p:sp>
        <p:nvSpPr>
          <p:cNvPr id="25" name="Flussdiagramm: Verzweigung 24"/>
          <p:cNvSpPr/>
          <p:nvPr/>
        </p:nvSpPr>
        <p:spPr>
          <a:xfrm>
            <a:off x="6827356" y="3530994"/>
            <a:ext cx="3414079" cy="204763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smtClean="0">
                <a:solidFill>
                  <a:schemeClr val="bg1"/>
                </a:solidFill>
              </a:rPr>
              <a:t>3:3:1</a:t>
            </a:r>
            <a:endParaRPr lang="de-DE" sz="2800" b="1" dirty="0">
              <a:solidFill>
                <a:schemeClr val="bg1"/>
              </a:solidFill>
            </a:endParaRPr>
          </a:p>
        </p:txBody>
      </p:sp>
    </p:spTree>
    <p:extLst>
      <p:ext uri="{BB962C8B-B14F-4D97-AF65-F5344CB8AC3E}">
        <p14:creationId xmlns:p14="http://schemas.microsoft.com/office/powerpoint/2010/main" val="25766534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idx="10"/>
          </p:nvPr>
        </p:nvSpPr>
        <p:spPr/>
        <p:txBody>
          <a:bodyPr/>
          <a:lstStyle/>
          <a:p>
            <a:r>
              <a:rPr lang="de-DE" smtClean="0"/>
              <a:t>18/09/18</a:t>
            </a:r>
            <a:endParaRPr lang="de-DE"/>
          </a:p>
        </p:txBody>
      </p:sp>
      <p:sp>
        <p:nvSpPr>
          <p:cNvPr id="3" name="Fußzeilenplatzhalter 2"/>
          <p:cNvSpPr>
            <a:spLocks noGrp="1"/>
          </p:cNvSpPr>
          <p:nvPr>
            <p:ph type="ft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56</a:t>
            </a:fld>
            <a:endParaRPr lang="de-DE"/>
          </a:p>
        </p:txBody>
      </p:sp>
      <p:sp>
        <p:nvSpPr>
          <p:cNvPr id="16" name="Textplatzhalter 15"/>
          <p:cNvSpPr>
            <a:spLocks noGrp="1"/>
          </p:cNvSpPr>
          <p:nvPr>
            <p:ph type="body" idx="1"/>
          </p:nvPr>
        </p:nvSpPr>
        <p:spPr/>
        <p:txBody>
          <a:bodyPr/>
          <a:lstStyle/>
          <a:p>
            <a:endParaRPr lang="de-DE" dirty="0"/>
          </a:p>
        </p:txBody>
      </p:sp>
      <p:sp>
        <p:nvSpPr>
          <p:cNvPr id="15" name="Titel 14"/>
          <p:cNvSpPr>
            <a:spLocks noGrp="1"/>
          </p:cNvSpPr>
          <p:nvPr>
            <p:ph type="title"/>
          </p:nvPr>
        </p:nvSpPr>
        <p:spPr/>
        <p:txBody>
          <a:bodyPr/>
          <a:lstStyle/>
          <a:p>
            <a:r>
              <a:rPr lang="de-DE" dirty="0" smtClean="0"/>
              <a:t>Fiori</a:t>
            </a:r>
            <a:endParaRPr lang="de-DE" dirty="0"/>
          </a:p>
        </p:txBody>
      </p:sp>
      <p:pic>
        <p:nvPicPr>
          <p:cNvPr id="17" name="Grafik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90" y="1260000"/>
            <a:ext cx="11204216" cy="4831818"/>
          </a:xfrm>
          <a:prstGeom prst="rect">
            <a:avLst/>
          </a:prstGeom>
        </p:spPr>
      </p:pic>
      <p:sp>
        <p:nvSpPr>
          <p:cNvPr id="18" name="Textfeld 17"/>
          <p:cNvSpPr txBox="1"/>
          <p:nvPr/>
        </p:nvSpPr>
        <p:spPr>
          <a:xfrm>
            <a:off x="249377" y="6299196"/>
            <a:ext cx="8285019" cy="246221"/>
          </a:xfrm>
          <a:prstGeom prst="rect">
            <a:avLst/>
          </a:prstGeom>
          <a:noFill/>
        </p:spPr>
        <p:txBody>
          <a:bodyPr wrap="square" rtlCol="0">
            <a:spAutoFit/>
          </a:bodyPr>
          <a:lstStyle/>
          <a:p>
            <a:r>
              <a:rPr lang="de-DE" sz="1000" dirty="0"/>
              <a:t>Quelle: https://www.nextview.nl/sap-fiori-analytical-apps-explained/</a:t>
            </a:r>
          </a:p>
        </p:txBody>
      </p:sp>
    </p:spTree>
    <p:extLst>
      <p:ext uri="{BB962C8B-B14F-4D97-AF65-F5344CB8AC3E}">
        <p14:creationId xmlns:p14="http://schemas.microsoft.com/office/powerpoint/2010/main" val="28580244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18/09/18</a:t>
            </a:r>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de-DE" smtClean="0"/>
              <a:t>57</a:t>
            </a:fld>
            <a:endParaRPr lang="de-DE"/>
          </a:p>
        </p:txBody>
      </p:sp>
      <p:sp>
        <p:nvSpPr>
          <p:cNvPr id="6" name="Titel 5"/>
          <p:cNvSpPr>
            <a:spLocks noGrp="1"/>
          </p:cNvSpPr>
          <p:nvPr>
            <p:ph type="title"/>
          </p:nvPr>
        </p:nvSpPr>
        <p:spPr/>
        <p:txBody>
          <a:bodyPr/>
          <a:lstStyle/>
          <a:p>
            <a:r>
              <a:rPr lang="de-DE" dirty="0" smtClean="0"/>
              <a:t>Abhängigkeiten im Fiori Launchpad</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9" y="1157855"/>
            <a:ext cx="8532303" cy="5359873"/>
          </a:xfrm>
          <a:prstGeom prst="rect">
            <a:avLst/>
          </a:prstGeom>
        </p:spPr>
      </p:pic>
    </p:spTree>
    <p:extLst>
      <p:ext uri="{BB962C8B-B14F-4D97-AF65-F5344CB8AC3E}">
        <p14:creationId xmlns:p14="http://schemas.microsoft.com/office/powerpoint/2010/main" val="1616091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49" name="Google Shape;249;p22"/>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50" name="Google Shape;250;p22"/>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58</a:t>
            </a:fld>
            <a:endParaRPr sz="800">
              <a:solidFill>
                <a:srgbClr val="686868"/>
              </a:solidFill>
              <a:latin typeface="Calibri"/>
              <a:ea typeface="Calibri"/>
              <a:cs typeface="Calibri"/>
              <a:sym typeface="Calibri"/>
            </a:endParaRPr>
          </a:p>
        </p:txBody>
      </p:sp>
      <p:sp>
        <p:nvSpPr>
          <p:cNvPr id="251" name="Google Shape;251;p22"/>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smtClean="0">
                <a:solidFill>
                  <a:schemeClr val="accent1"/>
                </a:solidFill>
                <a:latin typeface="Calibri"/>
                <a:ea typeface="Calibri"/>
                <a:cs typeface="Calibri"/>
                <a:sym typeface="Calibri"/>
              </a:rPr>
              <a:t>Bestehende Anwendung</a:t>
            </a:r>
            <a:endParaRPr sz="3200" b="0" i="0" u="none" strike="noStrike" cap="none" dirty="0">
              <a:solidFill>
                <a:schemeClr val="accent1"/>
              </a:solidFill>
              <a:latin typeface="Calibri"/>
              <a:ea typeface="Calibri"/>
              <a:cs typeface="Calibri"/>
              <a:sym typeface="Calibri"/>
            </a:endParaRPr>
          </a:p>
        </p:txBody>
      </p:sp>
      <p:sp>
        <p:nvSpPr>
          <p:cNvPr id="252" name="Google Shape;252;p22"/>
          <p:cNvSpPr/>
          <p:nvPr/>
        </p:nvSpPr>
        <p:spPr>
          <a:xfrm>
            <a:off x="6968172" y="1269526"/>
            <a:ext cx="4644333" cy="5061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Fiori-Webanwendung</a:t>
            </a:r>
            <a:endParaRPr/>
          </a:p>
        </p:txBody>
      </p:sp>
      <p:sp>
        <p:nvSpPr>
          <p:cNvPr id="253" name="Google Shape;253;p22"/>
          <p:cNvSpPr/>
          <p:nvPr/>
        </p:nvSpPr>
        <p:spPr>
          <a:xfrm>
            <a:off x="650775" y="1260001"/>
            <a:ext cx="4540931" cy="515651"/>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Transaktion „BP“</a:t>
            </a:r>
            <a:endParaRPr/>
          </a:p>
        </p:txBody>
      </p:sp>
      <p:sp>
        <p:nvSpPr>
          <p:cNvPr id="254" name="Google Shape;254;p22"/>
          <p:cNvSpPr/>
          <p:nvPr/>
        </p:nvSpPr>
        <p:spPr>
          <a:xfrm>
            <a:off x="5356743" y="1146990"/>
            <a:ext cx="1446393" cy="806163"/>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55" name="Google Shape;255;p22"/>
          <p:cNvSpPr/>
          <p:nvPr/>
        </p:nvSpPr>
        <p:spPr>
          <a:xfrm>
            <a:off x="5608215" y="1239833"/>
            <a:ext cx="1047726" cy="620475"/>
          </a:xfrm>
          <a:prstGeom prst="rightArrow">
            <a:avLst>
              <a:gd name="adj1" fmla="val 50000"/>
              <a:gd name="adj2" fmla="val 50000"/>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56" name="Google Shape;256;p22"/>
          <p:cNvPicPr preferRelativeResize="0"/>
          <p:nvPr/>
        </p:nvPicPr>
        <p:blipFill rotWithShape="1">
          <a:blip r:embed="rId3">
            <a:alphaModFix/>
          </a:blip>
          <a:srcRect t="8346" r="30563"/>
          <a:stretch/>
        </p:blipFill>
        <p:spPr>
          <a:xfrm>
            <a:off x="650776" y="2486609"/>
            <a:ext cx="5210528" cy="3665634"/>
          </a:xfrm>
          <a:prstGeom prst="rect">
            <a:avLst/>
          </a:prstGeom>
          <a:noFill/>
          <a:ln>
            <a:noFill/>
          </a:ln>
        </p:spPr>
      </p:pic>
      <p:pic>
        <p:nvPicPr>
          <p:cNvPr id="257" name="Google Shape;257;p22"/>
          <p:cNvPicPr preferRelativeResize="0"/>
          <p:nvPr/>
        </p:nvPicPr>
        <p:blipFill rotWithShape="1">
          <a:blip r:embed="rId4">
            <a:alphaModFix/>
          </a:blip>
          <a:srcRect l="1094" r="2179"/>
          <a:stretch/>
        </p:blipFill>
        <p:spPr>
          <a:xfrm>
            <a:off x="6409944" y="2266361"/>
            <a:ext cx="5202561" cy="3885882"/>
          </a:xfrm>
          <a:prstGeom prst="rect">
            <a:avLst/>
          </a:prstGeom>
          <a:noFill/>
          <a:ln w="952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18042112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59</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Transaktion „BP“</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96" y="1212036"/>
            <a:ext cx="7317383" cy="370442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666" y="4255239"/>
            <a:ext cx="8794242" cy="2179509"/>
          </a:xfrm>
          <a:prstGeom prst="rect">
            <a:avLst/>
          </a:prstGeom>
          <a:ln w="28575">
            <a:solidFill>
              <a:schemeClr val="accent1"/>
            </a:solidFill>
          </a:ln>
        </p:spPr>
      </p:pic>
    </p:spTree>
    <p:extLst>
      <p:ext uri="{BB962C8B-B14F-4D97-AF65-F5344CB8AC3E}">
        <p14:creationId xmlns:p14="http://schemas.microsoft.com/office/powerpoint/2010/main" val="171912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r>
              <a:rPr lang="de-DE" dirty="0" smtClean="0"/>
              <a:t> (Auszug)</a:t>
            </a:r>
            <a:endParaRPr lang="de-DE" dirty="0"/>
          </a:p>
        </p:txBody>
      </p:sp>
      <p:sp>
        <p:nvSpPr>
          <p:cNvPr id="14" name="Rechteck 13"/>
          <p:cNvSpPr/>
          <p:nvPr/>
        </p:nvSpPr>
        <p:spPr>
          <a:xfrm>
            <a:off x="3273270" y="1232481"/>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Anwendungen</a:t>
            </a:r>
          </a:p>
        </p:txBody>
      </p:sp>
      <p:sp>
        <p:nvSpPr>
          <p:cNvPr id="15" name="Flussdiagramm: Alternativer Prozess 14"/>
          <p:cNvSpPr/>
          <p:nvPr/>
        </p:nvSpPr>
        <p:spPr>
          <a:xfrm>
            <a:off x="5950349" y="1232481"/>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Entwickeln</a:t>
            </a:r>
          </a:p>
        </p:txBody>
      </p:sp>
      <p:sp>
        <p:nvSpPr>
          <p:cNvPr id="18" name="Flussdiagramm: Alternativer Prozess 17"/>
          <p:cNvSpPr/>
          <p:nvPr/>
        </p:nvSpPr>
        <p:spPr>
          <a:xfrm>
            <a:off x="3273270"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Verbessern und Absichern</a:t>
            </a:r>
          </a:p>
        </p:txBody>
      </p:sp>
      <p:sp>
        <p:nvSpPr>
          <p:cNvPr id="19" name="Flussdiagramm: Alternativer Prozess 18"/>
          <p:cNvSpPr/>
          <p:nvPr/>
        </p:nvSpPr>
        <p:spPr>
          <a:xfrm>
            <a:off x="5950349" y="3880429"/>
            <a:ext cx="2520000" cy="25200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Betreiben</a:t>
            </a:r>
          </a:p>
        </p:txBody>
      </p:sp>
    </p:spTree>
    <p:extLst>
      <p:ext uri="{BB962C8B-B14F-4D97-AF65-F5344CB8AC3E}">
        <p14:creationId xmlns:p14="http://schemas.microsoft.com/office/powerpoint/2010/main" val="2817604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p:nvPr/>
        </p:nvSpPr>
        <p:spPr>
          <a:xfrm>
            <a:off x="4581525" y="3219449"/>
            <a:ext cx="2228850" cy="2945957"/>
          </a:xfrm>
          <a:prstGeom prst="rect">
            <a:avLst/>
          </a:prstGeom>
          <a:solidFill>
            <a:schemeClr val="lt2"/>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accent1"/>
                </a:solidFill>
                <a:latin typeface="Calibri"/>
                <a:ea typeface="Calibri"/>
                <a:cs typeface="Calibri"/>
                <a:sym typeface="Calibri"/>
              </a:rPr>
              <a:t>Anpassung an spezielle Kundenwünsche</a:t>
            </a:r>
            <a:endParaRPr/>
          </a:p>
          <a:p>
            <a:pPr marL="0" marR="0" lvl="0" indent="0" algn="ctr" rtl="0">
              <a:spcBef>
                <a:spcPts val="0"/>
              </a:spcBef>
              <a:spcAft>
                <a:spcPts val="0"/>
              </a:spcAft>
              <a:buNone/>
            </a:pPr>
            <a:r>
              <a:rPr lang="de-DE" sz="2000">
                <a:solidFill>
                  <a:schemeClr val="accent1"/>
                </a:solidFill>
                <a:latin typeface="Calibri"/>
                <a:ea typeface="Calibri"/>
                <a:cs typeface="Calibri"/>
                <a:sym typeface="Calibri"/>
              </a:rPr>
              <a:t>durch Parameter</a:t>
            </a:r>
            <a:endParaRPr/>
          </a:p>
        </p:txBody>
      </p:sp>
      <p:sp>
        <p:nvSpPr>
          <p:cNvPr id="212" name="Google Shape;212;p20"/>
          <p:cNvSpPr txBox="1">
            <a:spLocks noGrp="1"/>
          </p:cNvSpPr>
          <p:nvPr>
            <p:ph type="dt" idx="10"/>
          </p:nvPr>
        </p:nvSpPr>
        <p:spPr>
          <a:xfrm>
            <a:off x="630001" y="6659487"/>
            <a:ext cx="50807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213" name="Google Shape;213;p20"/>
          <p:cNvSpPr txBox="1">
            <a:spLocks noGrp="1"/>
          </p:cNvSpPr>
          <p:nvPr>
            <p:ph type="ftr" idx="11"/>
          </p:nvPr>
        </p:nvSpPr>
        <p:spPr>
          <a:xfrm>
            <a:off x="1152000" y="6659487"/>
            <a:ext cx="4274017"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214" name="Google Shape;214;p20"/>
          <p:cNvSpPr txBox="1">
            <a:spLocks noGrp="1"/>
          </p:cNvSpPr>
          <p:nvPr>
            <p:ph type="sldNum" idx="12"/>
          </p:nvPr>
        </p:nvSpPr>
        <p:spPr>
          <a:xfrm>
            <a:off x="11261045" y="6663454"/>
            <a:ext cx="285793" cy="123111"/>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60</a:t>
            </a:fld>
            <a:endParaRPr sz="800">
              <a:solidFill>
                <a:srgbClr val="686868"/>
              </a:solidFill>
              <a:latin typeface="Calibri"/>
              <a:ea typeface="Calibri"/>
              <a:cs typeface="Calibri"/>
              <a:sym typeface="Calibri"/>
            </a:endParaRPr>
          </a:p>
        </p:txBody>
      </p:sp>
      <p:sp>
        <p:nvSpPr>
          <p:cNvPr id="215" name="Google Shape;215;p20"/>
          <p:cNvSpPr txBox="1">
            <a:spLocks noGrp="1"/>
          </p:cNvSpPr>
          <p:nvPr>
            <p:ph type="body" idx="1"/>
          </p:nvPr>
        </p:nvSpPr>
        <p:spPr>
          <a:xfrm>
            <a:off x="634336" y="1260000"/>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6" name="Google Shape;216;p20"/>
          <p:cNvSpPr txBox="1">
            <a:spLocks noGrp="1"/>
          </p:cNvSpPr>
          <p:nvPr>
            <p:ph type="body" idx="6"/>
          </p:nvPr>
        </p:nvSpPr>
        <p:spPr>
          <a:xfrm>
            <a:off x="634336" y="3833212"/>
            <a:ext cx="2032302" cy="2321400"/>
          </a:xfrm>
          <a:prstGeom prst="rect">
            <a:avLst/>
          </a:prstGeom>
          <a:noFill/>
          <a:ln w="9525" cap="flat" cmpd="sng">
            <a:solidFill>
              <a:srgbClr val="BFC9D2"/>
            </a:solidFill>
            <a:prstDash val="solid"/>
            <a:round/>
            <a:headEnd type="none" w="sm" len="sm"/>
            <a:tailEnd type="none" w="sm" len="sm"/>
          </a:ln>
        </p:spPr>
        <p:txBody>
          <a:bodyPr spcFirstLastPara="1" wrap="square" lIns="158750" tIns="158750" rIns="127000" bIns="127000" anchor="t" anchorCtr="0">
            <a:noAutofit/>
          </a:bodyPr>
          <a:lstStyle/>
          <a:p>
            <a:pPr marL="0" marR="0" lvl="0" indent="0" algn="l" rtl="0">
              <a:spcBef>
                <a:spcPts val="0"/>
              </a:spcBef>
              <a:spcAft>
                <a:spcPts val="0"/>
              </a:spcAft>
              <a:buClr>
                <a:schemeClr val="accent1"/>
              </a:buClr>
              <a:buSzPts val="1530"/>
              <a:buFont typeface="Noto Sans Symbols"/>
              <a:buNone/>
            </a:pPr>
            <a:endParaRPr sz="1800" b="1" i="0" u="none" strike="noStrike" cap="none">
              <a:solidFill>
                <a:schemeClr val="accent1"/>
              </a:solidFill>
              <a:latin typeface="Calibri"/>
              <a:ea typeface="Calibri"/>
              <a:cs typeface="Calibri"/>
              <a:sym typeface="Calibri"/>
            </a:endParaRPr>
          </a:p>
        </p:txBody>
      </p:sp>
      <p:sp>
        <p:nvSpPr>
          <p:cNvPr id="217" name="Google Shape;217;p20"/>
          <p:cNvSpPr txBox="1">
            <a:spLocks noGrp="1"/>
          </p:cNvSpPr>
          <p:nvPr>
            <p:ph type="title"/>
          </p:nvPr>
        </p:nvSpPr>
        <p:spPr>
          <a:xfrm>
            <a:off x="630001" y="351299"/>
            <a:ext cx="9780091" cy="443198"/>
          </a:xfrm>
          <a:prstGeom prst="rect">
            <a:avLst/>
          </a:prstGeom>
          <a:noFill/>
          <a:ln>
            <a:noFill/>
          </a:ln>
        </p:spPr>
        <p:txBody>
          <a:bodyPr spcFirstLastPara="1" wrap="square" lIns="0" tIns="0" rIns="0" bIns="0" anchor="ctr" anchorCtr="0">
            <a:noAutofit/>
          </a:bodyPr>
          <a:lstStyle/>
          <a:p>
            <a:pPr lvl="0"/>
            <a:r>
              <a:rPr lang="de-DE" dirty="0"/>
              <a:t>Besonderheit: Eigenentwicklungen</a:t>
            </a:r>
            <a:endParaRPr sz="3200" b="0" i="0" u="none" strike="noStrike" cap="none" dirty="0">
              <a:solidFill>
                <a:schemeClr val="accent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t="5878" b="20520"/>
          <a:stretch/>
        </p:blipFill>
        <p:spPr>
          <a:xfrm>
            <a:off x="636141" y="3853532"/>
            <a:ext cx="3780074" cy="2311875"/>
          </a:xfrm>
          <a:prstGeom prst="rect">
            <a:avLst/>
          </a:prstGeom>
          <a:noFill/>
          <a:ln w="9525" cap="flat" cmpd="sng">
            <a:solidFill>
              <a:srgbClr val="BFC9D2"/>
            </a:solidFill>
            <a:prstDash val="solid"/>
            <a:round/>
            <a:headEnd type="none" w="sm" len="sm"/>
            <a:tailEnd type="none" w="sm" len="sm"/>
          </a:ln>
        </p:spPr>
      </p:pic>
      <p:sp>
        <p:nvSpPr>
          <p:cNvPr id="219" name="Google Shape;219;p20"/>
          <p:cNvSpPr/>
          <p:nvPr/>
        </p:nvSpPr>
        <p:spPr>
          <a:xfrm>
            <a:off x="7050611" y="1269525"/>
            <a:ext cx="4561894" cy="1435575"/>
          </a:xfrm>
          <a:prstGeom prst="rect">
            <a:avLst/>
          </a:prstGeom>
          <a:solidFill>
            <a:schemeClr val="accent4"/>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Und Eigenentwicklungen</a:t>
            </a:r>
            <a:endParaRPr/>
          </a:p>
        </p:txBody>
      </p:sp>
      <p:pic>
        <p:nvPicPr>
          <p:cNvPr id="220" name="Google Shape;220;p20"/>
          <p:cNvPicPr preferRelativeResize="0"/>
          <p:nvPr/>
        </p:nvPicPr>
        <p:blipFill rotWithShape="1">
          <a:blip r:embed="rId4">
            <a:alphaModFix/>
          </a:blip>
          <a:srcRect t="2506" b="2505"/>
          <a:stretch/>
        </p:blipFill>
        <p:spPr>
          <a:xfrm>
            <a:off x="7816277" y="3978961"/>
            <a:ext cx="3724818" cy="1804435"/>
          </a:xfrm>
          <a:prstGeom prst="rect">
            <a:avLst/>
          </a:prstGeom>
          <a:noFill/>
          <a:ln>
            <a:noFill/>
          </a:ln>
        </p:spPr>
      </p:pic>
      <p:sp>
        <p:nvSpPr>
          <p:cNvPr id="221" name="Google Shape;221;p20"/>
          <p:cNvSpPr/>
          <p:nvPr/>
        </p:nvSpPr>
        <p:spPr>
          <a:xfrm>
            <a:off x="650776" y="1260000"/>
            <a:ext cx="3780074" cy="2399767"/>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r>
              <a:rPr lang="de-DE" sz="2000">
                <a:solidFill>
                  <a:schemeClr val="lt1"/>
                </a:solidFill>
                <a:latin typeface="Calibri"/>
                <a:ea typeface="Calibri"/>
                <a:cs typeface="Calibri"/>
                <a:sym typeface="Calibri"/>
              </a:rPr>
              <a:t>Standard</a:t>
            </a:r>
            <a:endParaRPr/>
          </a:p>
        </p:txBody>
      </p:sp>
      <p:sp>
        <p:nvSpPr>
          <p:cNvPr id="222" name="Google Shape;222;p20"/>
          <p:cNvSpPr/>
          <p:nvPr/>
        </p:nvSpPr>
        <p:spPr>
          <a:xfrm>
            <a:off x="7832505" y="3833212"/>
            <a:ext cx="3780000" cy="2311875"/>
          </a:xfrm>
          <a:prstGeom prst="rect">
            <a:avLst/>
          </a:prstGeom>
          <a:solidFill>
            <a:schemeClr val="accent1"/>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3" name="Google Shape;223;p20"/>
          <p:cNvSpPr/>
          <p:nvPr/>
        </p:nvSpPr>
        <p:spPr>
          <a:xfrm>
            <a:off x="4774849" y="1269526"/>
            <a:ext cx="1931763" cy="1733726"/>
          </a:xfrm>
          <a:prstGeom prst="rect">
            <a:avLst/>
          </a:prstGeom>
          <a:solidFill>
            <a:srgbClr val="D3D2D8"/>
          </a:solidFill>
          <a:ln>
            <a:noFill/>
          </a:ln>
        </p:spPr>
        <p:txBody>
          <a:bodyPr spcFirstLastPara="1" wrap="square" lIns="144000" tIns="144000" rIns="144000" bIns="1440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224" name="Google Shape;224;p20"/>
          <p:cNvPicPr preferRelativeResize="0"/>
          <p:nvPr/>
        </p:nvPicPr>
        <p:blipFill rotWithShape="1">
          <a:blip r:embed="rId5">
            <a:alphaModFix/>
          </a:blip>
          <a:srcRect l="12514" t="-408" r="16167" b="408"/>
          <a:stretch/>
        </p:blipFill>
        <p:spPr>
          <a:xfrm>
            <a:off x="4630875" y="1260000"/>
            <a:ext cx="2179499" cy="1743251"/>
          </a:xfrm>
          <a:prstGeom prst="rect">
            <a:avLst/>
          </a:prstGeom>
          <a:noFill/>
          <a:ln>
            <a:noFill/>
          </a:ln>
        </p:spPr>
      </p:pic>
      <p:pic>
        <p:nvPicPr>
          <p:cNvPr id="225" name="Google Shape;225;p20"/>
          <p:cNvPicPr preferRelativeResize="0"/>
          <p:nvPr/>
        </p:nvPicPr>
        <p:blipFill rotWithShape="1">
          <a:blip r:embed="rId6">
            <a:alphaModFix/>
          </a:blip>
          <a:srcRect/>
          <a:stretch/>
        </p:blipFill>
        <p:spPr>
          <a:xfrm>
            <a:off x="7010400" y="2933700"/>
            <a:ext cx="4602105" cy="3231706"/>
          </a:xfrm>
          <a:prstGeom prst="rect">
            <a:avLst/>
          </a:prstGeom>
          <a:noFill/>
          <a:ln>
            <a:noFill/>
          </a:ln>
        </p:spPr>
      </p:pic>
    </p:spTree>
    <p:extLst>
      <p:ext uri="{BB962C8B-B14F-4D97-AF65-F5344CB8AC3E}">
        <p14:creationId xmlns:p14="http://schemas.microsoft.com/office/powerpoint/2010/main" val="20704766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61</a:t>
            </a:fld>
            <a:endParaRPr lang="de-DE"/>
          </a:p>
        </p:txBody>
      </p:sp>
      <p:sp>
        <p:nvSpPr>
          <p:cNvPr id="14" name="Titel 13"/>
          <p:cNvSpPr>
            <a:spLocks noGrp="1"/>
          </p:cNvSpPr>
          <p:nvPr>
            <p:ph type="title"/>
          </p:nvPr>
        </p:nvSpPr>
        <p:spPr>
          <a:xfrm>
            <a:off x="630001" y="351299"/>
            <a:ext cx="9780091" cy="443198"/>
          </a:xfrm>
        </p:spPr>
        <p:txBody>
          <a:bodyPr/>
          <a:lstStyle/>
          <a:p>
            <a:r>
              <a:rPr lang="de-DE" dirty="0" smtClean="0"/>
              <a:t>Funktionale Anforderungen </a:t>
            </a:r>
            <a:r>
              <a:rPr lang="de-DE" dirty="0"/>
              <a:t>(Auszug)</a:t>
            </a:r>
          </a:p>
        </p:txBody>
      </p:sp>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
        <p:nvSpPr>
          <p:cNvPr id="3" name="Abgerundetes Rechteck 2"/>
          <p:cNvSpPr/>
          <p:nvPr/>
        </p:nvSpPr>
        <p:spPr>
          <a:xfrm>
            <a:off x="698400" y="2373246"/>
            <a:ext cx="4500000" cy="234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Muss</a:t>
            </a:r>
          </a:p>
          <a:p>
            <a:pPr algn="ctr"/>
            <a:endParaRPr lang="de-DE" sz="2000" dirty="0"/>
          </a:p>
          <a:p>
            <a:pPr marL="342900" indent="-342900">
              <a:buFont typeface="Arial" panose="020B0604020202020204" pitchFamily="34" charset="0"/>
              <a:buChar char="•"/>
            </a:pPr>
            <a:r>
              <a:rPr lang="de-DE" sz="2000" dirty="0" smtClean="0"/>
              <a:t>Listenanzeige von Partnern und Vertragskonten</a:t>
            </a:r>
          </a:p>
          <a:p>
            <a:pPr marL="342900" indent="-342900">
              <a:buFont typeface="Arial" panose="020B0604020202020204" pitchFamily="34" charset="0"/>
              <a:buChar char="•"/>
            </a:pPr>
            <a:r>
              <a:rPr lang="de-DE" sz="2000" dirty="0" smtClean="0"/>
              <a:t>Anzeige von Stammdaten</a:t>
            </a:r>
          </a:p>
          <a:p>
            <a:pPr marL="342900" indent="-342900">
              <a:buFont typeface="Arial" panose="020B0604020202020204" pitchFamily="34" charset="0"/>
              <a:buChar char="•"/>
            </a:pPr>
            <a:r>
              <a:rPr lang="de-DE" sz="2000" dirty="0" smtClean="0"/>
              <a:t>Suche nach Partnernummer</a:t>
            </a:r>
          </a:p>
          <a:p>
            <a:pPr marL="342900" indent="-342900">
              <a:buFont typeface="Arial" panose="020B0604020202020204" pitchFamily="34" charset="0"/>
              <a:buChar char="•"/>
            </a:pPr>
            <a:r>
              <a:rPr lang="de-DE" sz="2000" dirty="0" smtClean="0"/>
              <a:t>Suche nach Vertragskontonummer</a:t>
            </a:r>
          </a:p>
        </p:txBody>
      </p:sp>
      <p:sp>
        <p:nvSpPr>
          <p:cNvPr id="4" name="Abgerundetes Rechteck 3"/>
          <p:cNvSpPr/>
          <p:nvPr/>
        </p:nvSpPr>
        <p:spPr>
          <a:xfrm>
            <a:off x="5965796" y="1418400"/>
            <a:ext cx="5137200" cy="1800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Soll</a:t>
            </a:r>
          </a:p>
          <a:p>
            <a:pPr algn="ctr"/>
            <a:endParaRPr lang="de-DE" sz="2000" dirty="0"/>
          </a:p>
          <a:p>
            <a:pPr marL="342900" indent="-342900">
              <a:buFont typeface="Arial" panose="020B0604020202020204" pitchFamily="34" charset="0"/>
              <a:buChar char="•"/>
            </a:pPr>
            <a:r>
              <a:rPr lang="de-DE" sz="2000" dirty="0" smtClean="0"/>
              <a:t>Bearbeitung von Stammdaten</a:t>
            </a:r>
          </a:p>
          <a:p>
            <a:pPr marL="342900" indent="-342900">
              <a:buFont typeface="Arial" panose="020B0604020202020204" pitchFamily="34" charset="0"/>
              <a:buChar char="•"/>
            </a:pPr>
            <a:r>
              <a:rPr lang="de-DE" sz="2000" dirty="0" smtClean="0"/>
              <a:t>Anhängen und Löschen von Dokumenten</a:t>
            </a:r>
          </a:p>
        </p:txBody>
      </p:sp>
      <p:sp>
        <p:nvSpPr>
          <p:cNvPr id="5" name="Abgerundetes Rechteck 4"/>
          <p:cNvSpPr/>
          <p:nvPr/>
        </p:nvSpPr>
        <p:spPr>
          <a:xfrm>
            <a:off x="5711996" y="4161600"/>
            <a:ext cx="5644800" cy="1800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Kann</a:t>
            </a:r>
          </a:p>
          <a:p>
            <a:pPr algn="ctr"/>
            <a:endParaRPr lang="de-DE" sz="2000" dirty="0">
              <a:ln w="0"/>
              <a:solidFill>
                <a:schemeClr val="accent1"/>
              </a:solidFill>
              <a:effectLst>
                <a:outerShdw blurRad="38100" dist="25400" dir="5400000" algn="ctr" rotWithShape="0">
                  <a:srgbClr val="6E747A">
                    <a:alpha val="43000"/>
                  </a:srgbClr>
                </a:outerShdw>
              </a:effectLst>
            </a:endParaRPr>
          </a:p>
          <a:p>
            <a:pPr marL="342900" indent="-342900">
              <a:buFont typeface="Arial" panose="020B0604020202020204" pitchFamily="34" charset="0"/>
              <a:buChar char="•"/>
            </a:pPr>
            <a:r>
              <a:rPr lang="de-DE" sz="2000" dirty="0" smtClean="0">
                <a:ln w="0"/>
                <a:solidFill>
                  <a:schemeClr val="accent1"/>
                </a:solidFill>
                <a:effectLst>
                  <a:outerShdw blurRad="38100" dist="25400" dir="5400000" algn="ctr" rotWithShape="0">
                    <a:srgbClr val="6E747A">
                      <a:alpha val="43000"/>
                    </a:srgbClr>
                  </a:outerShdw>
                </a:effectLst>
              </a:rPr>
              <a:t>Erfassung von Zählerständen</a:t>
            </a:r>
          </a:p>
          <a:p>
            <a:pPr marL="342900" indent="-342900">
              <a:buFont typeface="Arial" panose="020B0604020202020204" pitchFamily="34" charset="0"/>
              <a:buChar char="•"/>
            </a:pPr>
            <a:r>
              <a:rPr lang="de-DE" sz="2000" dirty="0" smtClean="0">
                <a:ln w="0"/>
                <a:solidFill>
                  <a:schemeClr val="accent1"/>
                </a:solidFill>
                <a:effectLst>
                  <a:outerShdw blurRad="38100" dist="25400" dir="5400000" algn="ctr" rotWithShape="0">
                    <a:srgbClr val="6E747A">
                      <a:alpha val="43000"/>
                    </a:srgbClr>
                  </a:outerShdw>
                </a:effectLst>
              </a:rPr>
              <a:t>Anzeige und Vorhersage von Verbrauchsdaten</a:t>
            </a:r>
          </a:p>
        </p:txBody>
      </p:sp>
    </p:spTree>
    <p:extLst>
      <p:ext uri="{BB962C8B-B14F-4D97-AF65-F5344CB8AC3E}">
        <p14:creationId xmlns:p14="http://schemas.microsoft.com/office/powerpoint/2010/main" val="402057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62</a:t>
            </a:fld>
            <a:endParaRPr lang="de-DE"/>
          </a:p>
        </p:txBody>
      </p:sp>
      <p:sp>
        <p:nvSpPr>
          <p:cNvPr id="14" name="Titel 13"/>
          <p:cNvSpPr>
            <a:spLocks noGrp="1"/>
          </p:cNvSpPr>
          <p:nvPr>
            <p:ph type="title"/>
          </p:nvPr>
        </p:nvSpPr>
        <p:spPr>
          <a:xfrm>
            <a:off x="630001" y="351299"/>
            <a:ext cx="9780091" cy="443198"/>
          </a:xfrm>
        </p:spPr>
        <p:txBody>
          <a:bodyPr/>
          <a:lstStyle/>
          <a:p>
            <a:r>
              <a:rPr lang="de-DE" dirty="0" smtClean="0"/>
              <a:t>Funktionale Anforderungen</a:t>
            </a:r>
            <a:endParaRPr lang="de-DE" dirty="0">
              <a:solidFill>
                <a:srgbClr val="FF0000"/>
              </a:solidFill>
            </a:endParaRPr>
          </a:p>
        </p:txBody>
      </p:sp>
      <p:pic>
        <p:nvPicPr>
          <p:cNvPr id="15" name="Grafik 14"/>
          <p:cNvPicPr/>
          <p:nvPr/>
        </p:nvPicPr>
        <p:blipFill rotWithShape="1">
          <a:blip r:embed="rId3">
            <a:extLst>
              <a:ext uri="{28A0092B-C50C-407E-A947-70E740481C1C}">
                <a14:useLocalDpi xmlns:a14="http://schemas.microsoft.com/office/drawing/2010/main" val="0"/>
              </a:ext>
            </a:extLst>
          </a:blip>
          <a:srcRect t="5660" r="2076"/>
          <a:stretch/>
        </p:blipFill>
        <p:spPr bwMode="auto">
          <a:xfrm>
            <a:off x="341745" y="1644070"/>
            <a:ext cx="11508510" cy="4525817"/>
          </a:xfrm>
          <a:prstGeom prst="rect">
            <a:avLst/>
          </a:prstGeom>
          <a:ln>
            <a:noFill/>
          </a:ln>
          <a:extLst>
            <a:ext uri="{53640926-AAD7-44D8-BBD7-CCE9431645EC}">
              <a14:shadowObscured xmlns:a14="http://schemas.microsoft.com/office/drawing/2010/main"/>
            </a:ext>
          </a:extLst>
        </p:spPr>
      </p:pic>
      <p:sp>
        <p:nvSpPr>
          <p:cNvPr id="16" name="Textfeld 15"/>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
        <p:nvSpPr>
          <p:cNvPr id="17" name="Datumsplatzhalter 16"/>
          <p:cNvSpPr>
            <a:spLocks noGrp="1"/>
          </p:cNvSpPr>
          <p:nvPr>
            <p:ph type="dt" idx="10"/>
          </p:nvPr>
        </p:nvSpPr>
        <p:spPr/>
        <p:txBody>
          <a:bodyPr/>
          <a:lstStyle/>
          <a:p>
            <a:r>
              <a:rPr lang="de-DE" smtClean="0"/>
              <a:t>18/09/18</a:t>
            </a:r>
            <a:endParaRPr lang="de-DE"/>
          </a:p>
        </p:txBody>
      </p:sp>
      <p:sp>
        <p:nvSpPr>
          <p:cNvPr id="18" name="Fußzeilenplatzhalter 17"/>
          <p:cNvSpPr>
            <a:spLocks noGrp="1"/>
          </p:cNvSpPr>
          <p:nvPr>
            <p:ph type="ftr" idx="11"/>
          </p:nvPr>
        </p:nvSpPr>
        <p:spPr/>
        <p:txBody>
          <a:bodyPr/>
          <a:lstStyle/>
          <a:p>
            <a:r>
              <a:rPr lang="de-DE" smtClean="0"/>
              <a:t>| Angela Stöckert | Arvato Systems | Berufsakademie Sachsen </a:t>
            </a:r>
            <a:endParaRPr lang="de-DE"/>
          </a:p>
        </p:txBody>
      </p:sp>
    </p:spTree>
    <p:extLst>
      <p:ext uri="{BB962C8B-B14F-4D97-AF65-F5344CB8AC3E}">
        <p14:creationId xmlns:p14="http://schemas.microsoft.com/office/powerpoint/2010/main" val="6570667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63</a:t>
            </a:fld>
            <a:endParaRPr lang="de-DE"/>
          </a:p>
        </p:txBody>
      </p:sp>
      <p:sp>
        <p:nvSpPr>
          <p:cNvPr id="3" name="Titel 2"/>
          <p:cNvSpPr>
            <a:spLocks noGrp="1"/>
          </p:cNvSpPr>
          <p:nvPr>
            <p:ph type="title"/>
          </p:nvPr>
        </p:nvSpPr>
        <p:spPr/>
        <p:txBody>
          <a:bodyPr/>
          <a:lstStyle/>
          <a:p>
            <a:r>
              <a:rPr lang="de-DE" dirty="0" smtClean="0"/>
              <a:t>SAP Fiori </a:t>
            </a:r>
            <a:r>
              <a:rPr lang="de-DE" dirty="0" err="1" smtClean="0"/>
              <a:t>apps</a:t>
            </a:r>
            <a:r>
              <a:rPr lang="de-DE" dirty="0" smtClean="0"/>
              <a:t> </a:t>
            </a:r>
            <a:r>
              <a:rPr lang="de-DE" dirty="0" err="1" smtClean="0"/>
              <a:t>reference</a:t>
            </a:r>
            <a:r>
              <a:rPr lang="de-DE" dirty="0" smtClean="0"/>
              <a:t> </a:t>
            </a:r>
            <a:r>
              <a:rPr lang="de-DE" dirty="0" err="1" smtClean="0"/>
              <a:t>library</a:t>
            </a:r>
            <a:endParaRPr lang="de-DE" dirty="0"/>
          </a:p>
        </p:txBody>
      </p:sp>
      <p:pic>
        <p:nvPicPr>
          <p:cNvPr id="6" name="Grafik 5"/>
          <p:cNvPicPr>
            <a:picLocks noChangeAspect="1"/>
          </p:cNvPicPr>
          <p:nvPr/>
        </p:nvPicPr>
        <p:blipFill>
          <a:blip r:embed="rId3"/>
          <a:stretch>
            <a:fillRect/>
          </a:stretch>
        </p:blipFill>
        <p:spPr>
          <a:xfrm>
            <a:off x="2982690" y="1165058"/>
            <a:ext cx="8832510" cy="5341404"/>
          </a:xfrm>
          <a:prstGeom prst="rect">
            <a:avLst/>
          </a:prstGeom>
        </p:spPr>
      </p:pic>
      <p:sp>
        <p:nvSpPr>
          <p:cNvPr id="7" name="Datumsplatzhalter 6"/>
          <p:cNvSpPr>
            <a:spLocks noGrp="1"/>
          </p:cNvSpPr>
          <p:nvPr>
            <p:ph type="dt" idx="10"/>
          </p:nvPr>
        </p:nvSpPr>
        <p:spPr/>
        <p:txBody>
          <a:bodyPr/>
          <a:lstStyle/>
          <a:p>
            <a:r>
              <a:rPr lang="de-DE" smtClean="0"/>
              <a:t>18/09/18</a:t>
            </a:r>
            <a:endParaRPr lang="de-DE"/>
          </a:p>
        </p:txBody>
      </p:sp>
      <p:sp>
        <p:nvSpPr>
          <p:cNvPr id="8" name="Fußzeilenplatzhalter 7"/>
          <p:cNvSpPr>
            <a:spLocks noGrp="1"/>
          </p:cNvSpPr>
          <p:nvPr>
            <p:ph type="ftr" idx="11"/>
          </p:nvPr>
        </p:nvSpPr>
        <p:spPr/>
        <p:txBody>
          <a:bodyPr/>
          <a:lstStyle/>
          <a:p>
            <a:r>
              <a:rPr lang="de-DE" smtClean="0"/>
              <a:t>| Angela Stöckert | Arvato Systems | Berufsakademie Sachsen </a:t>
            </a:r>
            <a:endParaRPr lang="de-DE"/>
          </a:p>
        </p:txBody>
      </p:sp>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t="969"/>
          <a:stretch/>
        </p:blipFill>
        <p:spPr>
          <a:xfrm>
            <a:off x="421268" y="1147055"/>
            <a:ext cx="2437132" cy="5355343"/>
          </a:xfrm>
          <a:prstGeom prst="rect">
            <a:avLst/>
          </a:prstGeom>
        </p:spPr>
      </p:pic>
    </p:spTree>
    <p:extLst>
      <p:ext uri="{BB962C8B-B14F-4D97-AF65-F5344CB8AC3E}">
        <p14:creationId xmlns:p14="http://schemas.microsoft.com/office/powerpoint/2010/main" val="12853876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64</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Fiori-Anwendungen in der SAP Cloud </a:t>
            </a:r>
            <a:r>
              <a:rPr lang="de-DE" dirty="0" err="1" smtClean="0"/>
              <a:t>Platform</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200" y="1160675"/>
            <a:ext cx="7200000" cy="5378697"/>
          </a:xfrm>
          <a:prstGeom prst="rect">
            <a:avLst/>
          </a:prstGeom>
        </p:spPr>
      </p:pic>
    </p:spTree>
    <p:extLst>
      <p:ext uri="{BB962C8B-B14F-4D97-AF65-F5344CB8AC3E}">
        <p14:creationId xmlns:p14="http://schemas.microsoft.com/office/powerpoint/2010/main" val="4249326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dt" idx="10"/>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b="1" smtClean="0">
                <a:solidFill>
                  <a:srgbClr val="686868"/>
                </a:solidFill>
                <a:latin typeface="Calibri"/>
                <a:ea typeface="Calibri"/>
                <a:cs typeface="Calibri"/>
                <a:sym typeface="Calibri"/>
              </a:rPr>
              <a:t>18/09/18</a:t>
            </a:r>
            <a:endParaRPr sz="800" b="1">
              <a:solidFill>
                <a:srgbClr val="686868"/>
              </a:solidFill>
              <a:latin typeface="Calibri"/>
              <a:ea typeface="Calibri"/>
              <a:cs typeface="Calibri"/>
              <a:sym typeface="Calibri"/>
            </a:endParaRPr>
          </a:p>
        </p:txBody>
      </p:sp>
      <p:sp>
        <p:nvSpPr>
          <p:cNvPr id="426" name="Google Shape;426;p3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de-DE" sz="800">
                <a:solidFill>
                  <a:srgbClr val="646464"/>
                </a:solidFill>
                <a:latin typeface="Calibri"/>
                <a:ea typeface="Calibri"/>
                <a:cs typeface="Calibri"/>
                <a:sym typeface="Calibri"/>
              </a:rPr>
              <a:t>| Angela Stöckert | Arvato Systems | Berufsakademie Sachsen </a:t>
            </a:r>
            <a:endParaRPr sz="800">
              <a:solidFill>
                <a:srgbClr val="646464"/>
              </a:solidFill>
              <a:latin typeface="Calibri"/>
              <a:ea typeface="Calibri"/>
              <a:cs typeface="Calibri"/>
              <a:sym typeface="Calibri"/>
            </a:endParaRPr>
          </a:p>
        </p:txBody>
      </p:sp>
      <p:sp>
        <p:nvSpPr>
          <p:cNvPr id="427" name="Google Shape;427;p3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686868"/>
                </a:solidFill>
                <a:latin typeface="Calibri"/>
                <a:ea typeface="Calibri"/>
                <a:cs typeface="Calibri"/>
                <a:sym typeface="Calibri"/>
              </a:rPr>
              <a:t>65</a:t>
            </a:fld>
            <a:endParaRPr sz="800">
              <a:solidFill>
                <a:srgbClr val="686868"/>
              </a:solidFill>
              <a:latin typeface="Calibri"/>
              <a:ea typeface="Calibri"/>
              <a:cs typeface="Calibri"/>
              <a:sym typeface="Calibri"/>
            </a:endParaRPr>
          </a:p>
        </p:txBody>
      </p:sp>
      <p:sp>
        <p:nvSpPr>
          <p:cNvPr id="429" name="Google Shape;429;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SzPts val="3200"/>
              <a:buFont typeface="Calibri"/>
              <a:buNone/>
            </a:pPr>
            <a:r>
              <a:rPr lang="de-DE" sz="3200" b="0" i="0" u="none" strike="noStrike" cap="none" dirty="0">
                <a:solidFill>
                  <a:schemeClr val="accent1"/>
                </a:solidFill>
                <a:latin typeface="Calibri"/>
                <a:ea typeface="Calibri"/>
                <a:cs typeface="Calibri"/>
                <a:sym typeface="Calibri"/>
              </a:rPr>
              <a:t>Architektur der </a:t>
            </a:r>
            <a:r>
              <a:rPr lang="de-DE" sz="3200" b="0" i="0" u="none" strike="noStrike" cap="none" dirty="0" smtClean="0">
                <a:solidFill>
                  <a:schemeClr val="accent1"/>
                </a:solidFill>
                <a:latin typeface="Calibri"/>
                <a:ea typeface="Calibri"/>
                <a:cs typeface="Calibri"/>
                <a:sym typeface="Calibri"/>
              </a:rPr>
              <a:t>Anwendung</a:t>
            </a:r>
            <a:endParaRPr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6" y="1019220"/>
            <a:ext cx="11240996" cy="5086016"/>
          </a:xfrm>
          <a:prstGeom prst="rect">
            <a:avLst/>
          </a:prstGeom>
        </p:spPr>
      </p:pic>
      <p:sp>
        <p:nvSpPr>
          <p:cNvPr id="7" name="Textfeld 6"/>
          <p:cNvSpPr txBox="1"/>
          <p:nvPr/>
        </p:nvSpPr>
        <p:spPr>
          <a:xfrm>
            <a:off x="249377" y="6299196"/>
            <a:ext cx="8285019" cy="246221"/>
          </a:xfrm>
          <a:prstGeom prst="rect">
            <a:avLst/>
          </a:prstGeom>
          <a:noFill/>
        </p:spPr>
        <p:txBody>
          <a:bodyPr wrap="square" rtlCol="0">
            <a:spAutoFit/>
          </a:bodyPr>
          <a:lstStyle/>
          <a:p>
            <a:r>
              <a:rPr lang="de-DE" sz="1000" dirty="0"/>
              <a:t>Quelle: </a:t>
            </a:r>
            <a:r>
              <a:rPr lang="de-DE" sz="1000" dirty="0" smtClean="0"/>
              <a:t>eigene Darstellung</a:t>
            </a:r>
            <a:endParaRPr lang="de-DE" sz="1000" dirty="0"/>
          </a:p>
        </p:txBody>
      </p:sp>
    </p:spTree>
    <p:extLst>
      <p:ext uri="{BB962C8B-B14F-4D97-AF65-F5344CB8AC3E}">
        <p14:creationId xmlns:p14="http://schemas.microsoft.com/office/powerpoint/2010/main" val="33447546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66</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Google </a:t>
            </a:r>
            <a:r>
              <a:rPr lang="de-DE" dirty="0" err="1" smtClean="0"/>
              <a:t>Oauth</a:t>
            </a:r>
            <a:r>
              <a:rPr lang="de-DE" dirty="0" smtClean="0"/>
              <a:t> 2.0</a:t>
            </a:r>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611" y="1334676"/>
            <a:ext cx="6002989" cy="4959648"/>
          </a:xfrm>
          <a:prstGeom prst="rect">
            <a:avLst/>
          </a:prstGeom>
        </p:spPr>
      </p:pic>
    </p:spTree>
    <p:extLst>
      <p:ext uri="{BB962C8B-B14F-4D97-AF65-F5344CB8AC3E}">
        <p14:creationId xmlns:p14="http://schemas.microsoft.com/office/powerpoint/2010/main" val="2759027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67</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Identitätsverwaltung</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25" y="2320200"/>
            <a:ext cx="9430375" cy="2324759"/>
          </a:xfrm>
          <a:prstGeom prst="rect">
            <a:avLst/>
          </a:prstGeom>
        </p:spPr>
      </p:pic>
    </p:spTree>
    <p:extLst>
      <p:ext uri="{BB962C8B-B14F-4D97-AF65-F5344CB8AC3E}">
        <p14:creationId xmlns:p14="http://schemas.microsoft.com/office/powerpoint/2010/main" val="1553383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68</a:t>
            </a:fld>
            <a:endParaRPr lang="de-DE"/>
          </a:p>
        </p:txBody>
      </p:sp>
      <p:sp>
        <p:nvSpPr>
          <p:cNvPr id="5" name="Titel 4"/>
          <p:cNvSpPr>
            <a:spLocks noGrp="1"/>
          </p:cNvSpPr>
          <p:nvPr>
            <p:ph type="title"/>
          </p:nvPr>
        </p:nvSpPr>
        <p:spPr>
          <a:xfrm>
            <a:off x="630001" y="351299"/>
            <a:ext cx="9780091" cy="443198"/>
          </a:xfrm>
        </p:spPr>
        <p:txBody>
          <a:bodyPr/>
          <a:lstStyle/>
          <a:p>
            <a:r>
              <a:rPr lang="de-DE" dirty="0" smtClean="0"/>
              <a:t>Kerberos</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008" y="1226990"/>
            <a:ext cx="5391902" cy="5068007"/>
          </a:xfrm>
          <a:prstGeom prst="rect">
            <a:avLst/>
          </a:prstGeom>
        </p:spPr>
      </p:pic>
    </p:spTree>
    <p:extLst>
      <p:ext uri="{BB962C8B-B14F-4D97-AF65-F5344CB8AC3E}">
        <p14:creationId xmlns:p14="http://schemas.microsoft.com/office/powerpoint/2010/main" val="2179654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CC3B3B8-924C-4CBC-B2EA-3F14A60D63BA}" type="datetime3">
              <a:rPr lang="de-DE" smtClean="0"/>
              <a:t>14/09/18</a:t>
            </a:fld>
            <a:endParaRPr lang="de-DE"/>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69</a:t>
            </a:fld>
            <a:endParaRPr lang="de-DE"/>
          </a:p>
        </p:txBody>
      </p:sp>
      <p:sp>
        <p:nvSpPr>
          <p:cNvPr id="6" name="Textplatzhalter 5"/>
          <p:cNvSpPr>
            <a:spLocks noGrp="1"/>
          </p:cNvSpPr>
          <p:nvPr>
            <p:ph type="body" sz="quarter" idx="13"/>
          </p:nvPr>
        </p:nvSpPr>
        <p:spPr>
          <a:xfrm>
            <a:off x="629999" y="1260000"/>
            <a:ext cx="10915199" cy="307777"/>
          </a:xfrm>
        </p:spPr>
        <p:txBody>
          <a:bodyPr/>
          <a:lstStyle/>
          <a:p>
            <a:r>
              <a:rPr lang="de-DE" dirty="0" smtClean="0"/>
              <a:t>Übersicht der Umsetzungsschritte</a:t>
            </a:r>
            <a:endParaRPr lang="de-DE" dirty="0"/>
          </a:p>
        </p:txBody>
      </p:sp>
      <p:sp>
        <p:nvSpPr>
          <p:cNvPr id="5" name="Titel 4"/>
          <p:cNvSpPr>
            <a:spLocks noGrp="1"/>
          </p:cNvSpPr>
          <p:nvPr>
            <p:ph type="title"/>
          </p:nvPr>
        </p:nvSpPr>
        <p:spPr/>
        <p:txBody>
          <a:bodyPr/>
          <a:lstStyle/>
          <a:p>
            <a:r>
              <a:rPr lang="de-DE" dirty="0" smtClean="0"/>
              <a:t>Kapitel 4</a:t>
            </a:r>
            <a:endParaRPr lang="de-DE" dirty="0"/>
          </a:p>
        </p:txBody>
      </p:sp>
    </p:spTree>
    <p:extLst>
      <p:ext uri="{BB962C8B-B14F-4D97-AF65-F5344CB8AC3E}">
        <p14:creationId xmlns:p14="http://schemas.microsoft.com/office/powerpoint/2010/main" val="1557831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Tree>
    <p:extLst>
      <p:ext uri="{BB962C8B-B14F-4D97-AF65-F5344CB8AC3E}">
        <p14:creationId xmlns:p14="http://schemas.microsoft.com/office/powerpoint/2010/main" val="1457708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B347786-3B0C-4798-96A5-F278B57D33FE}" type="datetime3">
              <a:rPr lang="de-DE" smtClean="0"/>
              <a:t>14/09/18</a:t>
            </a:fld>
            <a:endParaRPr lang="de-DE" dirty="0"/>
          </a:p>
        </p:txBody>
      </p:sp>
      <p:sp>
        <p:nvSpPr>
          <p:cNvPr id="3" name="Fußzeilenplatzhalter 2"/>
          <p:cNvSpPr>
            <a:spLocks noGrp="1"/>
          </p:cNvSpPr>
          <p:nvPr>
            <p:ph type="ftr" sz="quarter" idx="11"/>
          </p:nvPr>
        </p:nvSpPr>
        <p:spPr/>
        <p:txBody>
          <a:bodyPr/>
          <a:lstStyle/>
          <a:p>
            <a:r>
              <a:rPr lang="de-DE" smtClean="0"/>
              <a:t>| Name | Arvato Systems | Kunde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70</a:t>
            </a:fld>
            <a:endParaRPr lang="de-DE"/>
          </a:p>
        </p:txBody>
      </p:sp>
      <p:sp>
        <p:nvSpPr>
          <p:cNvPr id="7" name="Titel 6"/>
          <p:cNvSpPr>
            <a:spLocks noGrp="1"/>
          </p:cNvSpPr>
          <p:nvPr>
            <p:ph type="title"/>
          </p:nvPr>
        </p:nvSpPr>
        <p:spPr>
          <a:xfrm>
            <a:off x="630001" y="351299"/>
            <a:ext cx="9780091" cy="443198"/>
          </a:xfrm>
        </p:spPr>
        <p:txBody>
          <a:bodyPr/>
          <a:lstStyle/>
          <a:p>
            <a:r>
              <a:rPr lang="de-DE" dirty="0"/>
              <a:t>Übersicht der </a:t>
            </a:r>
            <a:r>
              <a:rPr lang="de-DE" dirty="0" smtClean="0"/>
              <a:t>Umsetzungsschritte</a:t>
            </a:r>
            <a:endParaRPr lang="de-DE" dirty="0"/>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1" b="1062"/>
          <a:stretch/>
        </p:blipFill>
        <p:spPr>
          <a:xfrm>
            <a:off x="1752470" y="1026117"/>
            <a:ext cx="8657622" cy="5401750"/>
          </a:xfrm>
          <a:prstGeom prst="rect">
            <a:avLst/>
          </a:prstGeom>
        </p:spPr>
      </p:pic>
    </p:spTree>
    <p:extLst>
      <p:ext uri="{BB962C8B-B14F-4D97-AF65-F5344CB8AC3E}">
        <p14:creationId xmlns:p14="http://schemas.microsoft.com/office/powerpoint/2010/main" val="3110417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3546141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3273270" y="1232481"/>
            <a:ext cx="2520000" cy="25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t>Zielgruppe</a:t>
            </a:r>
          </a:p>
        </p:txBody>
      </p:sp>
      <p:sp>
        <p:nvSpPr>
          <p:cNvPr id="17" name="Abgerundetes Rechteck 16"/>
          <p:cNvSpPr/>
          <p:nvPr/>
        </p:nvSpPr>
        <p:spPr>
          <a:xfrm>
            <a:off x="5950349" y="1232481"/>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a:ln w="0"/>
                <a:solidFill>
                  <a:schemeClr val="accent1"/>
                </a:solidFill>
                <a:effectLst>
                  <a:outerShdw blurRad="38100" dist="25400" dir="5400000" algn="ctr" rotWithShape="0">
                    <a:srgbClr val="6E747A">
                      <a:alpha val="43000"/>
                    </a:srgbClr>
                  </a:outerShdw>
                </a:effectLst>
              </a:rPr>
              <a:t>SAP-Partner</a:t>
            </a:r>
          </a:p>
        </p:txBody>
      </p:sp>
      <p:sp>
        <p:nvSpPr>
          <p:cNvPr id="20" name="Abgerundetes Rechteck 19"/>
          <p:cNvSpPr/>
          <p:nvPr/>
        </p:nvSpPr>
        <p:spPr>
          <a:xfrm>
            <a:off x="3273270"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Andere</a:t>
            </a:r>
          </a:p>
        </p:txBody>
      </p:sp>
      <p:sp>
        <p:nvSpPr>
          <p:cNvPr id="21" name="Abgerundetes Rechteck 20"/>
          <p:cNvSpPr/>
          <p:nvPr/>
        </p:nvSpPr>
        <p:spPr>
          <a:xfrm>
            <a:off x="5950349" y="3880429"/>
            <a:ext cx="2520000" cy="25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r>
              <a:rPr lang="de-DE" sz="2000" dirty="0" smtClean="0">
                <a:ln w="0"/>
                <a:solidFill>
                  <a:schemeClr val="accent1"/>
                </a:solidFill>
                <a:effectLst>
                  <a:outerShdw blurRad="38100" dist="25400" dir="5400000" algn="ctr" rotWithShape="0">
                    <a:srgbClr val="6E747A">
                      <a:alpha val="43000"/>
                    </a:srgbClr>
                  </a:outerShdw>
                </a:effectLst>
              </a:rPr>
              <a:t>SAP-Kunden</a:t>
            </a:r>
          </a:p>
        </p:txBody>
      </p:sp>
      <p:sp>
        <p:nvSpPr>
          <p:cNvPr id="9" name="Titel 8"/>
          <p:cNvSpPr>
            <a:spLocks noGrp="1"/>
          </p:cNvSpPr>
          <p:nvPr>
            <p:ph type="title"/>
          </p:nvPr>
        </p:nvSpPr>
        <p:spPr>
          <a:xfrm>
            <a:off x="630001" y="351299"/>
            <a:ext cx="9780091" cy="443198"/>
          </a:xfrm>
        </p:spPr>
        <p:txBody>
          <a:bodyPr/>
          <a:lstStyle/>
          <a:p>
            <a:r>
              <a:rPr lang="de-DE" dirty="0" smtClean="0"/>
              <a:t>SAP Cloud </a:t>
            </a:r>
            <a:r>
              <a:rPr lang="de-DE" dirty="0" err="1" smtClean="0"/>
              <a:t>Platform</a:t>
            </a:r>
            <a:endParaRPr lang="de-DE" dirty="0"/>
          </a:p>
        </p:txBody>
      </p:sp>
      <p:sp>
        <p:nvSpPr>
          <p:cNvPr id="23" name="Textfeld 22"/>
          <p:cNvSpPr txBox="1"/>
          <p:nvPr/>
        </p:nvSpPr>
        <p:spPr>
          <a:xfrm>
            <a:off x="8763000" y="2338592"/>
            <a:ext cx="2990850" cy="307777"/>
          </a:xfrm>
          <a:prstGeom prst="rect">
            <a:avLst/>
          </a:prstGeom>
          <a:noFill/>
          <a:ln w="3175">
            <a:noFill/>
          </a:ln>
        </p:spPr>
        <p:txBody>
          <a:bodyPr wrap="square" lIns="0" tIns="0" rIns="0" bIns="0" rtlCol="0">
            <a:spAutoFit/>
          </a:bodyPr>
          <a:lstStyle/>
          <a:p>
            <a:pPr>
              <a:buClr>
                <a:schemeClr val="accent1"/>
              </a:buClr>
              <a:buSzPct val="85000"/>
            </a:pPr>
            <a:r>
              <a:rPr lang="de-DE" sz="2000" dirty="0" smtClean="0"/>
              <a:t>&gt;17.000 weltweit</a:t>
            </a:r>
          </a:p>
        </p:txBody>
      </p:sp>
      <p:sp>
        <p:nvSpPr>
          <p:cNvPr id="26" name="Textfeld 25"/>
          <p:cNvSpPr txBox="1"/>
          <p:nvPr/>
        </p:nvSpPr>
        <p:spPr>
          <a:xfrm>
            <a:off x="8763000" y="4832652"/>
            <a:ext cx="2990850" cy="615553"/>
          </a:xfrm>
          <a:prstGeom prst="rect">
            <a:avLst/>
          </a:prstGeom>
          <a:noFill/>
          <a:ln w="3175">
            <a:noFill/>
          </a:ln>
        </p:spPr>
        <p:txBody>
          <a:bodyPr wrap="square" lIns="0" tIns="0" rIns="0" bIns="0" rtlCol="0">
            <a:spAutoFit/>
          </a:bodyPr>
          <a:lstStyle/>
          <a:p>
            <a:pPr>
              <a:buClr>
                <a:schemeClr val="accent1"/>
              </a:buClr>
              <a:buSzPct val="85000"/>
            </a:pPr>
            <a:r>
              <a:rPr lang="de-DE" sz="2000" dirty="0" smtClean="0"/>
              <a:t>&gt; 404.000 Kunden in mehr als 180 Ländern</a:t>
            </a:r>
          </a:p>
        </p:txBody>
      </p:sp>
    </p:spTree>
    <p:extLst>
      <p:ext uri="{BB962C8B-B14F-4D97-AF65-F5344CB8AC3E}">
        <p14:creationId xmlns:p14="http://schemas.microsoft.com/office/powerpoint/2010/main" val="1013195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ln w="3175">
          <a:noFill/>
        </a:ln>
      </a:spPr>
      <a:bodyPr wrap="none" lIns="0" tIns="0" rIns="0" bIns="0" rtlCol="0">
        <a:spAutoFit/>
      </a:bodyPr>
      <a:lstStyle>
        <a:defPPr marL="342900" indent="-342900">
          <a:buClr>
            <a:schemeClr val="accent1"/>
          </a:buClr>
          <a:buSzPct val="85000"/>
          <a:buFont typeface="Wingdings 3" panose="05040102010807070707" pitchFamily="18" charset="2"/>
          <a:buChar char="Ò"/>
          <a:defRPr sz="2000" dirty="0" err="1" smtClean="0"/>
        </a:defPPr>
      </a:lstStyle>
    </a:txDef>
  </a:objectDefaults>
  <a:extraClrSchemeLst/>
  <a:extLst>
    <a:ext uri="{05A4C25C-085E-4340-85A3-A5531E510DB2}">
      <thm15:themeFamily xmlns:thm15="http://schemas.microsoft.com/office/thememl/2012/main" name="DE_Arvato_Systems_pp_master_16_9.pptx" id="{502DDB91-B002-4AEE-B285-CA7C9E393B58}" vid="{336F8546-5A14-4D3E-875D-4A14179C7E7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prache xmlns="650fe5fa-9f8b-4846-863b-3ca82cc20eb5">DE</Sprache>
    <b1d66cc663ca419ba515713d76b6cf38 xmlns="7d68e36e-b8cb-4be9-9a4f-9fa8c8c046f6">
      <Terms xmlns="http://schemas.microsoft.com/office/infopath/2007/PartnerControls"/>
    </b1d66cc663ca419ba515713d76b6cf38>
    <TaxCatchAll xmlns="4b31ebbf-8119-4e58-b3a0-8e0bca362ee0"/>
    <_dlc_DocId xmlns="8f79deaa-06da-4ea5-81d9-d212cbe0391d">ASYIPO-6-129</_dlc_DocId>
    <_dlc_DocIdUrl xmlns="8f79deaa-06da-4ea5-81d9-d212cbe0391d">
      <Url>https://insight.arvato-systems.de/functions/marketing/_layouts/15/DocIdRedir.aspx?ID=ASYIPO-6-129</Url>
      <Description>ASYIPO-6-129</Description>
    </_dlc_DocIdUrl>
    <TaxKeywordTaxHTField xmlns="650fe5fa-9f8b-4846-863b-3ca82cc20eb5">
      <Terms xmlns="http://schemas.microsoft.com/office/infopath/2007/PartnerControls"/>
    </TaxKeywordTaxHTField>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kument" ma:contentTypeID="0x01010018BADDD33F29A941BD1C60D1347A40E3" ma:contentTypeVersion="11" ma:contentTypeDescription="Ein neues Dokument erstellen." ma:contentTypeScope="" ma:versionID="5c0f0bf7268a89b25e5707b67f8872a1">
  <xsd:schema xmlns:xsd="http://www.w3.org/2001/XMLSchema" xmlns:xs="http://www.w3.org/2001/XMLSchema" xmlns:p="http://schemas.microsoft.com/office/2006/metadata/properties" xmlns:ns2="650fe5fa-9f8b-4846-863b-3ca82cc20eb5" xmlns:ns3="8f79deaa-06da-4ea5-81d9-d212cbe0391d" xmlns:ns4="7d68e36e-b8cb-4be9-9a4f-9fa8c8c046f6" xmlns:ns5="4b31ebbf-8119-4e58-b3a0-8e0bca362ee0" xmlns:ns6="ab830626-b284-4a7c-b2d6-002654365071" targetNamespace="http://schemas.microsoft.com/office/2006/metadata/properties" ma:root="true" ma:fieldsID="60dc2b1a6ffeefb58b5e29cd954c9d27" ns2:_="" ns3:_="" ns4:_="" ns5:_="" ns6:_="">
    <xsd:import namespace="650fe5fa-9f8b-4846-863b-3ca82cc20eb5"/>
    <xsd:import namespace="8f79deaa-06da-4ea5-81d9-d212cbe0391d"/>
    <xsd:import namespace="7d68e36e-b8cb-4be9-9a4f-9fa8c8c046f6"/>
    <xsd:import namespace="4b31ebbf-8119-4e58-b3a0-8e0bca362ee0"/>
    <xsd:import namespace="ab830626-b284-4a7c-b2d6-002654365071"/>
    <xsd:element name="properties">
      <xsd:complexType>
        <xsd:sequence>
          <xsd:element name="documentManagement">
            <xsd:complexType>
              <xsd:all>
                <xsd:element ref="ns2:Sprache" minOccurs="0"/>
                <xsd:element ref="ns3:_dlc_DocId" minOccurs="0"/>
                <xsd:element ref="ns3:_dlc_DocIdUrl" minOccurs="0"/>
                <xsd:element ref="ns3:_dlc_DocIdPersistId" minOccurs="0"/>
                <xsd:element ref="ns4:b1d66cc663ca419ba515713d76b6cf38" minOccurs="0"/>
                <xsd:element ref="ns5:TaxCatchAll" minOccurs="0"/>
                <xsd:element ref="ns6:SharedWithUsers"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fe5fa-9f8b-4846-863b-3ca82cc20eb5" elementFormDefault="qualified">
    <xsd:import namespace="http://schemas.microsoft.com/office/2006/documentManagement/types"/>
    <xsd:import namespace="http://schemas.microsoft.com/office/infopath/2007/PartnerControls"/>
    <xsd:element name="Sprache" ma:index="8" nillable="true" ma:displayName="Sprache" ma:default="DE" ma:format="RadioButtons" ma:internalName="Sprache">
      <xsd:simpleType>
        <xsd:restriction base="dms:Choice">
          <xsd:enumeration value="DE"/>
          <xsd:enumeration value="EN"/>
          <xsd:enumeration value="DE/EN"/>
        </xsd:restriction>
      </xsd:simpleType>
    </xsd:element>
    <xsd:element name="TaxKeywordTaxHTField" ma:index="17" nillable="true" ma:taxonomy="true" ma:internalName="TaxKeywordTaxHTField" ma:taxonomyFieldName="TaxKeyword" ma:displayName="Tags" ma:fieldId="{23f27201-bee3-471e-b2e7-b64fd8b7ca38}" ma:taxonomyMulti="true" ma:sspId="3dba7ea3-17ef-4621-80fd-8c5d3927c1b6"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79deaa-06da-4ea5-81d9-d212cbe0391d"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d68e36e-b8cb-4be9-9a4f-9fa8c8c046f6" elementFormDefault="qualified">
    <xsd:import namespace="http://schemas.microsoft.com/office/2006/documentManagement/types"/>
    <xsd:import namespace="http://schemas.microsoft.com/office/infopath/2007/PartnerControls"/>
    <xsd:element name="b1d66cc663ca419ba515713d76b6cf38" ma:index="13" nillable="true" ma:taxonomy="true" ma:internalName="b1d66cc663ca419ba515713d76b6cf38" ma:taxonomyFieldName="Market_x0020_Unit" ma:displayName="Market Unit" ma:default="" ma:fieldId="{b1d66cc6-63ca-419b-a515-713d76b6cf38}" ma:sspId="3dba7ea3-17ef-4621-80fd-8c5d3927c1b6" ma:termSetId="6e108d43-13d2-4df4-a94d-a6dbf2b94ed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31ebbf-8119-4e58-b3a0-8e0bca362ee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58fafd-a738-4e45-8d99-d896826be745}" ma:internalName="TaxCatchAll" ma:showField="CatchAllData" ma:web="4b31ebbf-8119-4e58-b3a0-8e0bca362ee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830626-b284-4a7c-b2d6-002654365071" elementFormDefault="qualified">
    <xsd:import namespace="http://schemas.microsoft.com/office/2006/documentManagement/types"/>
    <xsd:import namespace="http://schemas.microsoft.com/office/infopath/2007/PartnerControls"/>
    <xsd:element name="SharedWithUsers" ma:index="15"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3dba7ea3-17ef-4621-80fd-8c5d3927c1b6" ContentTypeId="0x0101" PreviousValue="false"/>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ab830626-b284-4a7c-b2d6-002654365071"/>
    <ds:schemaRef ds:uri="650fe5fa-9f8b-4846-863b-3ca82cc20eb5"/>
    <ds:schemaRef ds:uri="http://purl.org/dc/terms/"/>
    <ds:schemaRef ds:uri="4b31ebbf-8119-4e58-b3a0-8e0bca362ee0"/>
    <ds:schemaRef ds:uri="7d68e36e-b8cb-4be9-9a4f-9fa8c8c046f6"/>
    <ds:schemaRef ds:uri="8f79deaa-06da-4ea5-81d9-d212cbe0391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B9A309D-3B1A-4B97-B07D-69607FF49604}">
  <ds:schemaRefs>
    <ds:schemaRef ds:uri="http://schemas.microsoft.com/sharepoint/events"/>
  </ds:schemaRefs>
</ds:datastoreItem>
</file>

<file path=customXml/itemProps4.xml><?xml version="1.0" encoding="utf-8"?>
<ds:datastoreItem xmlns:ds="http://schemas.openxmlformats.org/officeDocument/2006/customXml" ds:itemID="{B85C511C-75C1-4468-B299-874CDAD6C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0fe5fa-9f8b-4846-863b-3ca82cc20eb5"/>
    <ds:schemaRef ds:uri="8f79deaa-06da-4ea5-81d9-d212cbe0391d"/>
    <ds:schemaRef ds:uri="7d68e36e-b8cb-4be9-9a4f-9fa8c8c046f6"/>
    <ds:schemaRef ds:uri="4b31ebbf-8119-4e58-b3a0-8e0bca362ee0"/>
    <ds:schemaRef ds:uri="ab830626-b284-4a7c-b2d6-0026543650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707FBF6-E278-432A-A4F7-3A60011E3B2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DE_Arvato_Systems_pp_master_16_9</Template>
  <TotalTime>0</TotalTime>
  <Words>2499</Words>
  <Application>Microsoft Office PowerPoint</Application>
  <PresentationFormat>Benutzerdefiniert</PresentationFormat>
  <Paragraphs>686</Paragraphs>
  <Slides>70</Slides>
  <Notes>37</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70</vt:i4>
      </vt:variant>
    </vt:vector>
  </HeadingPairs>
  <TitlesOfParts>
    <vt:vector size="79" baseType="lpstr">
      <vt:lpstr>Noto Sans Symbols</vt:lpstr>
      <vt:lpstr>SimSun</vt:lpstr>
      <vt:lpstr>Arial</vt:lpstr>
      <vt:lpstr>Calibri</vt:lpstr>
      <vt:lpstr>Symbol</vt:lpstr>
      <vt:lpstr>Times New Roman</vt:lpstr>
      <vt:lpstr>Wingdings</vt:lpstr>
      <vt:lpstr>Wingdings 3</vt:lpstr>
      <vt:lpstr>arvato Design 2016</vt:lpstr>
      <vt:lpstr>Evaluierung der SAP Cloud Platform</vt:lpstr>
      <vt:lpstr>Übersicht</vt:lpstr>
      <vt:lpstr>SAP Cloud Platform (Auszug)</vt:lpstr>
      <vt:lpstr>SAP Cloud Platform (Auszug)</vt:lpstr>
      <vt:lpstr>SAP Cloud Platform (Auszug)</vt:lpstr>
      <vt:lpstr>SAP Cloud Platform (Auszug)</vt:lpstr>
      <vt:lpstr>SAP Cloud Platform</vt:lpstr>
      <vt:lpstr>SAP Cloud Platform</vt:lpstr>
      <vt:lpstr>SAP Cloud Platform</vt:lpstr>
      <vt:lpstr>Problem</vt:lpstr>
      <vt:lpstr>Problem</vt:lpstr>
      <vt:lpstr>Problem</vt:lpstr>
      <vt:lpstr>Problem</vt:lpstr>
      <vt:lpstr>Werkzeug zur Lösung</vt:lpstr>
      <vt:lpstr>Zielstellung</vt:lpstr>
      <vt:lpstr>Vorgehen</vt:lpstr>
      <vt:lpstr>Transaktion „BP“</vt:lpstr>
      <vt:lpstr>Evaluierungskriterien</vt:lpstr>
      <vt:lpstr>Anwendung</vt:lpstr>
      <vt:lpstr>Anwendung</vt:lpstr>
      <vt:lpstr>Evaluierung</vt:lpstr>
      <vt:lpstr>Evaluierung</vt:lpstr>
      <vt:lpstr>Evaluierung</vt:lpstr>
      <vt:lpstr>Evaluierung</vt:lpstr>
      <vt:lpstr>Fazit</vt:lpstr>
      <vt:lpstr>Probleme</vt:lpstr>
      <vt:lpstr>Ausblick</vt:lpstr>
      <vt:lpstr>Ausblick</vt:lpstr>
      <vt:lpstr>Ausblick</vt:lpstr>
      <vt:lpstr>Quellen</vt:lpstr>
      <vt:lpstr>Vielen Dank für Ihre Aufmerksamkeit!</vt:lpstr>
      <vt:lpstr>Reserve</vt:lpstr>
      <vt:lpstr>Kapitel 1</vt:lpstr>
      <vt:lpstr>Arvato Systems Perdata GmbH</vt:lpstr>
      <vt:lpstr>Arvato Systems Perdata GmbH und SAP</vt:lpstr>
      <vt:lpstr>Geschichte des SAP ERP</vt:lpstr>
      <vt:lpstr>Thesen</vt:lpstr>
      <vt:lpstr>Kapitel 2</vt:lpstr>
      <vt:lpstr>Dienstebenen in der Cloud</vt:lpstr>
      <vt:lpstr>SAP Cloud Platform (Auszug)</vt:lpstr>
      <vt:lpstr>SAP Cloud Platform</vt:lpstr>
      <vt:lpstr>Cloud Foundry Umgebung</vt:lpstr>
      <vt:lpstr>Plattform-Architektur</vt:lpstr>
      <vt:lpstr>Regionen in der SAP Cloud Platform</vt:lpstr>
      <vt:lpstr>Dienste auf der SAP Cloud Platform</vt:lpstr>
      <vt:lpstr>SAP HANA</vt:lpstr>
      <vt:lpstr>Testzugänge</vt:lpstr>
      <vt:lpstr>SAP Cloud Connector</vt:lpstr>
      <vt:lpstr>SAP Cloud Connector – Cloud to On-Premise</vt:lpstr>
      <vt:lpstr>SAP Cloud Connector – On-Premise to Cloud</vt:lpstr>
      <vt:lpstr>Verfügbarkeit und Wartung</vt:lpstr>
      <vt:lpstr>Kapitel 3</vt:lpstr>
      <vt:lpstr>SAPUI5</vt:lpstr>
      <vt:lpstr>Grundsätze von Fiori</vt:lpstr>
      <vt:lpstr>Grundsätze von Fiori</vt:lpstr>
      <vt:lpstr>Fiori</vt:lpstr>
      <vt:lpstr>Abhängigkeiten im Fiori Launchpad</vt:lpstr>
      <vt:lpstr>Bestehende Anwendung</vt:lpstr>
      <vt:lpstr>Transaktion „BP“</vt:lpstr>
      <vt:lpstr>Besonderheit: Eigenentwicklungen</vt:lpstr>
      <vt:lpstr>Funktionale Anforderungen (Auszug)</vt:lpstr>
      <vt:lpstr>Funktionale Anforderungen</vt:lpstr>
      <vt:lpstr>SAP Fiori apps reference library</vt:lpstr>
      <vt:lpstr>Fiori-Anwendungen in der SAP Cloud Platform</vt:lpstr>
      <vt:lpstr>Architektur der Anwendung</vt:lpstr>
      <vt:lpstr>Google Oauth 2.0</vt:lpstr>
      <vt:lpstr>Identitätsverwaltung</vt:lpstr>
      <vt:lpstr>Kerberos</vt:lpstr>
      <vt:lpstr>Kapitel 4</vt:lpstr>
      <vt:lpstr>Übersicht der Umsetzungsschritte</vt:lpstr>
    </vt:vector>
  </TitlesOfParts>
  <Company>Infrastructure Services Software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Evaluierung der SAP Cloud Platform</dc:title>
  <dc:creator>Stöckert, Angela, NMU-OI</dc:creator>
  <cp:lastModifiedBy>Stöckert, Angela, NMU-OI</cp:lastModifiedBy>
  <cp:revision>154</cp:revision>
  <cp:lastPrinted>2015-05-27T11:53:56Z</cp:lastPrinted>
  <dcterms:created xsi:type="dcterms:W3CDTF">2018-09-13T08:16:35Z</dcterms:created>
  <dcterms:modified xsi:type="dcterms:W3CDTF">2018-09-14T15:35:23Z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0x01010018BADDD33F29A941BD1C60D1347A40E3</vt:lpwstr>
  </property>
  <property fmtid="{D5CDD505-2E9C-101B-9397-08002B2CF9AE}" pid="3" name="_dlc_DocIdItemGuid">
    <vt:lpwstr>14b415d2-98a9-4e0c-95a5-a7db9bb56472</vt:lpwstr>
  </property>
  <property fmtid="{D5CDD505-2E9C-101B-9397-08002B2CF9AE}" pid="4" name="Market_x0020_Unit">
    <vt:lpwstr/>
  </property>
  <property fmtid="{D5CDD505-2E9C-101B-9397-08002B2CF9AE}" pid="5" name="Market Unit">
    <vt:lpwstr/>
  </property>
  <property fmtid="{D5CDD505-2E9C-101B-9397-08002B2CF9AE}" pid="6" name="TaxKeyword">
    <vt:lpwstr/>
  </property>
</Properties>
</file>